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301" r:id="rId3"/>
    <p:sldId id="298" r:id="rId4"/>
    <p:sldId id="293" r:id="rId5"/>
    <p:sldId id="289" r:id="rId6"/>
    <p:sldId id="294" r:id="rId7"/>
    <p:sldId id="299" r:id="rId8"/>
    <p:sldId id="291" r:id="rId9"/>
    <p:sldId id="292" r:id="rId10"/>
    <p:sldId id="296" r:id="rId11"/>
    <p:sldId id="297" r:id="rId12"/>
    <p:sldId id="281" r:id="rId13"/>
    <p:sldId id="285" r:id="rId14"/>
    <p:sldId id="257" r:id="rId15"/>
    <p:sldId id="260" r:id="rId16"/>
    <p:sldId id="261" r:id="rId17"/>
    <p:sldId id="262" r:id="rId18"/>
    <p:sldId id="264" r:id="rId19"/>
    <p:sldId id="268" r:id="rId20"/>
    <p:sldId id="259" r:id="rId21"/>
    <p:sldId id="266" r:id="rId22"/>
    <p:sldId id="265" r:id="rId23"/>
    <p:sldId id="263" r:id="rId24"/>
    <p:sldId id="267" r:id="rId25"/>
    <p:sldId id="287" r:id="rId26"/>
    <p:sldId id="269" r:id="rId27"/>
    <p:sldId id="270" r:id="rId28"/>
    <p:sldId id="302" r:id="rId29"/>
    <p:sldId id="271" r:id="rId30"/>
    <p:sldId id="303" r:id="rId31"/>
    <p:sldId id="272" r:id="rId32"/>
    <p:sldId id="274" r:id="rId33"/>
    <p:sldId id="276" r:id="rId34"/>
    <p:sldId id="278" r:id="rId35"/>
    <p:sldId id="279" r:id="rId36"/>
    <p:sldId id="284" r:id="rId37"/>
    <p:sldId id="288" r:id="rId38"/>
    <p:sldId id="300"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32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a:srgbClr val="FFFD78"/>
    <a:srgbClr val="FF85FF"/>
    <a:srgbClr val="76D6FF"/>
    <a:srgbClr val="FF40F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howGuides="1">
      <p:cViewPr varScale="1">
        <p:scale>
          <a:sx n="121" d="100"/>
          <a:sy n="121" d="100"/>
        </p:scale>
        <p:origin x="1904" y="176"/>
      </p:cViewPr>
      <p:guideLst>
        <p:guide orient="horz" pos="4319"/>
        <p:guide pos="32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57EA07C-6DDE-5C47-8D4D-A924B34CAEEF}"/>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47" name="Rectangle 3">
            <a:extLst>
              <a:ext uri="{FF2B5EF4-FFF2-40B4-BE49-F238E27FC236}">
                <a16:creationId xmlns:a16="http://schemas.microsoft.com/office/drawing/2014/main" id="{6BCA67FC-86B4-8741-96C8-7782134AE06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a:extLst>
              <a:ext uri="{FF2B5EF4-FFF2-40B4-BE49-F238E27FC236}">
                <a16:creationId xmlns:a16="http://schemas.microsoft.com/office/drawing/2014/main" id="{4207E1E3-F1E6-B147-B92D-84CF457861A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a:extLst>
              <a:ext uri="{FF2B5EF4-FFF2-40B4-BE49-F238E27FC236}">
                <a16:creationId xmlns:a16="http://schemas.microsoft.com/office/drawing/2014/main" id="{823F5A7B-5931-604C-93EF-5979D1F54DC7}"/>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926F0E8-2229-3B4D-AD0A-3DE6461D44A0}"/>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51" name="Rectangle 7">
            <a:extLst>
              <a:ext uri="{FF2B5EF4-FFF2-40B4-BE49-F238E27FC236}">
                <a16:creationId xmlns:a16="http://schemas.microsoft.com/office/drawing/2014/main" id="{D1F6A584-83AD-0C46-B43E-BD743D02A877}"/>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3D4D6F2-E818-3842-9D8A-C582117817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a:extLst>
              <a:ext uri="{FF2B5EF4-FFF2-40B4-BE49-F238E27FC236}">
                <a16:creationId xmlns:a16="http://schemas.microsoft.com/office/drawing/2014/main" id="{53DD11F4-D074-5D49-B829-2E4D7B9591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BE6FC6-7543-C04C-A5DC-8CDAE6B3D072}" type="slidenum">
              <a:rPr lang="en-US" altLang="en-US" sz="1200"/>
              <a:pPr/>
              <a:t>1</a:t>
            </a:fld>
            <a:endParaRPr lang="en-US" altLang="en-US" sz="1200"/>
          </a:p>
        </p:txBody>
      </p:sp>
      <p:sp>
        <p:nvSpPr>
          <p:cNvPr id="7170" name="Rectangle 2">
            <a:extLst>
              <a:ext uri="{FF2B5EF4-FFF2-40B4-BE49-F238E27FC236}">
                <a16:creationId xmlns:a16="http://schemas.microsoft.com/office/drawing/2014/main" id="{44ED3000-B01F-0B49-9E5F-2A9785C40CA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9" name="Rectangle 3">
            <a:extLst>
              <a:ext uri="{FF2B5EF4-FFF2-40B4-BE49-F238E27FC236}">
                <a16:creationId xmlns:a16="http://schemas.microsoft.com/office/drawing/2014/main" id="{169632FD-CAAB-8C43-A844-B352D78C66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7545F076-75CA-EB4F-8148-C4CFFAF335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4E08DB-C03D-3A4E-928C-F6C59D9A07D8}" type="slidenum">
              <a:rPr lang="en-US" altLang="en-US" sz="1200"/>
              <a:pPr/>
              <a:t>20</a:t>
            </a:fld>
            <a:endParaRPr lang="en-US" altLang="en-US" sz="1200"/>
          </a:p>
        </p:txBody>
      </p:sp>
      <p:sp>
        <p:nvSpPr>
          <p:cNvPr id="10242" name="Rectangle 2">
            <a:extLst>
              <a:ext uri="{FF2B5EF4-FFF2-40B4-BE49-F238E27FC236}">
                <a16:creationId xmlns:a16="http://schemas.microsoft.com/office/drawing/2014/main" id="{D304AD07-CAA1-6845-B81C-87E3E98165C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7" name="Rectangle 3">
            <a:extLst>
              <a:ext uri="{FF2B5EF4-FFF2-40B4-BE49-F238E27FC236}">
                <a16:creationId xmlns:a16="http://schemas.microsoft.com/office/drawing/2014/main" id="{6BE88EAE-0741-8848-A22F-E10786852A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31384B4-464E-D245-9C54-A96EF21C79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6C65C8-D6E3-8841-8F95-CE4975CD431E}" type="slidenum">
              <a:rPr lang="en-US" altLang="en-US" sz="1200"/>
              <a:pPr/>
              <a:t>21</a:t>
            </a:fld>
            <a:endParaRPr lang="en-US" altLang="en-US" sz="1200"/>
          </a:p>
        </p:txBody>
      </p:sp>
      <p:sp>
        <p:nvSpPr>
          <p:cNvPr id="20482" name="Rectangle 2">
            <a:extLst>
              <a:ext uri="{FF2B5EF4-FFF2-40B4-BE49-F238E27FC236}">
                <a16:creationId xmlns:a16="http://schemas.microsoft.com/office/drawing/2014/main" id="{F9A7B89B-C31D-0D41-BCC3-E6BA1377CAF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a:extLst>
              <a:ext uri="{FF2B5EF4-FFF2-40B4-BE49-F238E27FC236}">
                <a16:creationId xmlns:a16="http://schemas.microsoft.com/office/drawing/2014/main" id="{638C9CB5-086C-AF4D-823E-DC3FD00C7D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C945FB0-EB9F-1440-9087-E84F48B3A6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C0F446-82AA-694D-A763-CD7C8333829B}" type="slidenum">
              <a:rPr lang="en-US" altLang="en-US" sz="1200"/>
              <a:pPr/>
              <a:t>22</a:t>
            </a:fld>
            <a:endParaRPr lang="en-US" altLang="en-US" sz="1200"/>
          </a:p>
        </p:txBody>
      </p:sp>
      <p:sp>
        <p:nvSpPr>
          <p:cNvPr id="18434" name="Rectangle 2">
            <a:extLst>
              <a:ext uri="{FF2B5EF4-FFF2-40B4-BE49-F238E27FC236}">
                <a16:creationId xmlns:a16="http://schemas.microsoft.com/office/drawing/2014/main" id="{1AD2CF30-BB86-084E-B3EF-A441B62162B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3" name="Rectangle 3">
            <a:extLst>
              <a:ext uri="{FF2B5EF4-FFF2-40B4-BE49-F238E27FC236}">
                <a16:creationId xmlns:a16="http://schemas.microsoft.com/office/drawing/2014/main" id="{27780656-5DB1-EF48-B781-FE5685F9A5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8022FB2-9FD7-6D43-BB28-E6C242B47C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AF692B-AF9A-994F-886F-0C44B081D9DE}" type="slidenum">
              <a:rPr lang="en-US" altLang="en-US" sz="1200"/>
              <a:pPr/>
              <a:t>23</a:t>
            </a:fld>
            <a:endParaRPr lang="en-US" altLang="en-US" sz="1200"/>
          </a:p>
        </p:txBody>
      </p:sp>
      <p:sp>
        <p:nvSpPr>
          <p:cNvPr id="30722" name="Rectangle 2">
            <a:extLst>
              <a:ext uri="{FF2B5EF4-FFF2-40B4-BE49-F238E27FC236}">
                <a16:creationId xmlns:a16="http://schemas.microsoft.com/office/drawing/2014/main" id="{2E7EC762-A2BE-C749-8BA0-71D9527B3E7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91" name="Rectangle 3">
            <a:extLst>
              <a:ext uri="{FF2B5EF4-FFF2-40B4-BE49-F238E27FC236}">
                <a16:creationId xmlns:a16="http://schemas.microsoft.com/office/drawing/2014/main" id="{2EDDDA43-694D-4545-BE16-40C1AEC8D5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404E6925-745E-0641-A6E4-5432FFC1A9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B1474A-EAF3-B946-B0D9-3BD833126054}" type="slidenum">
              <a:rPr lang="en-US" altLang="en-US" sz="1200"/>
              <a:pPr/>
              <a:t>24</a:t>
            </a:fld>
            <a:endParaRPr lang="en-US" altLang="en-US" sz="1200"/>
          </a:p>
        </p:txBody>
      </p:sp>
      <p:sp>
        <p:nvSpPr>
          <p:cNvPr id="31746" name="Rectangle 2">
            <a:extLst>
              <a:ext uri="{FF2B5EF4-FFF2-40B4-BE49-F238E27FC236}">
                <a16:creationId xmlns:a16="http://schemas.microsoft.com/office/drawing/2014/main" id="{5A15D15F-0694-E441-AED0-E688E27EA83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a:extLst>
              <a:ext uri="{FF2B5EF4-FFF2-40B4-BE49-F238E27FC236}">
                <a16:creationId xmlns:a16="http://schemas.microsoft.com/office/drawing/2014/main" id="{D77B789C-0F2C-B84A-A659-F745B4B2A0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0656A850-B3CB-AD41-A796-B923DB0FAF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2D11CC-BAD0-614D-B62F-967A60536924}" type="slidenum">
              <a:rPr lang="en-US" altLang="en-US" sz="1200"/>
              <a:pPr/>
              <a:t>25</a:t>
            </a:fld>
            <a:endParaRPr lang="en-US" altLang="en-US" sz="1200"/>
          </a:p>
        </p:txBody>
      </p:sp>
      <p:sp>
        <p:nvSpPr>
          <p:cNvPr id="65538" name="Rectangle 2">
            <a:extLst>
              <a:ext uri="{FF2B5EF4-FFF2-40B4-BE49-F238E27FC236}">
                <a16:creationId xmlns:a16="http://schemas.microsoft.com/office/drawing/2014/main" id="{7AF6D061-B31F-DE47-B7BF-2322770FBE4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a:extLst>
              <a:ext uri="{FF2B5EF4-FFF2-40B4-BE49-F238E27FC236}">
                <a16:creationId xmlns:a16="http://schemas.microsoft.com/office/drawing/2014/main" id="{287D9C36-FCB1-0140-A4EC-0D333E15CB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3A02D4E-BCA7-DA4F-B8E3-EAC85392A2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204204-2ADE-5744-B6E0-87F2D5C1EF80}" type="slidenum">
              <a:rPr lang="en-US" altLang="en-US" sz="1200"/>
              <a:pPr/>
              <a:t>26</a:t>
            </a:fld>
            <a:endParaRPr lang="en-US" altLang="en-US" sz="1200"/>
          </a:p>
        </p:txBody>
      </p:sp>
      <p:sp>
        <p:nvSpPr>
          <p:cNvPr id="32770" name="Rectangle 2">
            <a:extLst>
              <a:ext uri="{FF2B5EF4-FFF2-40B4-BE49-F238E27FC236}">
                <a16:creationId xmlns:a16="http://schemas.microsoft.com/office/drawing/2014/main" id="{A36990D6-7CD0-8540-BFF6-B9EDA6BC05A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035" name="Rectangle 3">
            <a:extLst>
              <a:ext uri="{FF2B5EF4-FFF2-40B4-BE49-F238E27FC236}">
                <a16:creationId xmlns:a16="http://schemas.microsoft.com/office/drawing/2014/main" id="{8286E50A-B9A3-6746-B764-E3FA5223D3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513BDFE5-A3EA-0C47-827A-E8B6166DEF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CBF39-6E3F-6847-BF0F-3917B2225AD3}" type="slidenum">
              <a:rPr lang="en-US" altLang="en-US" sz="1200"/>
              <a:pPr/>
              <a:t>27</a:t>
            </a:fld>
            <a:endParaRPr lang="en-US" altLang="en-US" sz="1200"/>
          </a:p>
        </p:txBody>
      </p:sp>
      <p:sp>
        <p:nvSpPr>
          <p:cNvPr id="33794" name="Rectangle 2">
            <a:extLst>
              <a:ext uri="{FF2B5EF4-FFF2-40B4-BE49-F238E27FC236}">
                <a16:creationId xmlns:a16="http://schemas.microsoft.com/office/drawing/2014/main" id="{7093A4C8-C1EC-2F4C-A9FC-38D9ECDF2AB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083" name="Rectangle 3">
            <a:extLst>
              <a:ext uri="{FF2B5EF4-FFF2-40B4-BE49-F238E27FC236}">
                <a16:creationId xmlns:a16="http://schemas.microsoft.com/office/drawing/2014/main" id="{491AC97C-8D0A-AA4B-8450-F3DD51110B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3E8434C-D05D-964A-9CB7-D9D5AFD664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F061D5-60CB-694E-9CF5-8EF03C11CBE6}" type="slidenum">
              <a:rPr lang="en-US" altLang="en-US" sz="1200"/>
              <a:pPr/>
              <a:t>29</a:t>
            </a:fld>
            <a:endParaRPr lang="en-US" altLang="en-US" sz="1200"/>
          </a:p>
        </p:txBody>
      </p:sp>
      <p:sp>
        <p:nvSpPr>
          <p:cNvPr id="34818" name="Rectangle 2">
            <a:extLst>
              <a:ext uri="{FF2B5EF4-FFF2-40B4-BE49-F238E27FC236}">
                <a16:creationId xmlns:a16="http://schemas.microsoft.com/office/drawing/2014/main" id="{9F38A985-A7B4-3641-8DB2-FBA6D4F9389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a:extLst>
              <a:ext uri="{FF2B5EF4-FFF2-40B4-BE49-F238E27FC236}">
                <a16:creationId xmlns:a16="http://schemas.microsoft.com/office/drawing/2014/main" id="{1D1FE5DF-17B3-064D-AA54-B09D9F5A6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3E8434C-D05D-964A-9CB7-D9D5AFD664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F061D5-60CB-694E-9CF5-8EF03C11CBE6}" type="slidenum">
              <a:rPr lang="en-US" altLang="en-US" sz="1200"/>
              <a:pPr/>
              <a:t>30</a:t>
            </a:fld>
            <a:endParaRPr lang="en-US" altLang="en-US" sz="1200"/>
          </a:p>
        </p:txBody>
      </p:sp>
      <p:sp>
        <p:nvSpPr>
          <p:cNvPr id="34818" name="Rectangle 2">
            <a:extLst>
              <a:ext uri="{FF2B5EF4-FFF2-40B4-BE49-F238E27FC236}">
                <a16:creationId xmlns:a16="http://schemas.microsoft.com/office/drawing/2014/main" id="{9F38A985-A7B4-3641-8DB2-FBA6D4F9389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a:extLst>
              <a:ext uri="{FF2B5EF4-FFF2-40B4-BE49-F238E27FC236}">
                <a16:creationId xmlns:a16="http://schemas.microsoft.com/office/drawing/2014/main" id="{1D1FE5DF-17B3-064D-AA54-B09D9F5A6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7859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EF4E22DD-F710-E646-8A4C-EB779E01A4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851C3C-2C67-DB49-809F-D5FCEAFE9B1A}" type="slidenum">
              <a:rPr lang="en-US" altLang="en-US" sz="1200"/>
              <a:pPr/>
              <a:t>12</a:t>
            </a:fld>
            <a:endParaRPr lang="en-US" altLang="en-US" sz="1200"/>
          </a:p>
        </p:txBody>
      </p:sp>
      <p:sp>
        <p:nvSpPr>
          <p:cNvPr id="51202" name="Rectangle 2">
            <a:extLst>
              <a:ext uri="{FF2B5EF4-FFF2-40B4-BE49-F238E27FC236}">
                <a16:creationId xmlns:a16="http://schemas.microsoft.com/office/drawing/2014/main" id="{901E047E-042C-5943-844D-A2D4EDFD93D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3" name="Rectangle 3">
            <a:extLst>
              <a:ext uri="{FF2B5EF4-FFF2-40B4-BE49-F238E27FC236}">
                <a16:creationId xmlns:a16="http://schemas.microsoft.com/office/drawing/2014/main" id="{6B01CFA4-3BA6-2F4D-B44E-0B2B164FC2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CC90F82-5619-944F-9A34-E25E2E2E4C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B59216-F8EE-2046-A577-66E66159301C}" type="slidenum">
              <a:rPr lang="en-US" altLang="en-US" sz="1200"/>
              <a:pPr/>
              <a:t>31</a:t>
            </a:fld>
            <a:endParaRPr lang="en-US" altLang="en-US" sz="1200"/>
          </a:p>
        </p:txBody>
      </p:sp>
      <p:sp>
        <p:nvSpPr>
          <p:cNvPr id="54274" name="Rectangle 2">
            <a:extLst>
              <a:ext uri="{FF2B5EF4-FFF2-40B4-BE49-F238E27FC236}">
                <a16:creationId xmlns:a16="http://schemas.microsoft.com/office/drawing/2014/main" id="{A0D885A0-95AA-DC4F-A4FB-B2387B15955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227" name="Rectangle 3">
            <a:extLst>
              <a:ext uri="{FF2B5EF4-FFF2-40B4-BE49-F238E27FC236}">
                <a16:creationId xmlns:a16="http://schemas.microsoft.com/office/drawing/2014/main" id="{71E8878A-1ECC-EF44-9BC8-38172E18E0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D3F7B54-E295-C446-877E-7810D39D2C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CE92FB-3B60-AE44-8C94-C7AA2CF64E3B}" type="slidenum">
              <a:rPr lang="en-US" altLang="en-US" sz="1200"/>
              <a:pPr/>
              <a:t>32</a:t>
            </a:fld>
            <a:endParaRPr lang="en-US" altLang="en-US" sz="1200"/>
          </a:p>
        </p:txBody>
      </p:sp>
      <p:sp>
        <p:nvSpPr>
          <p:cNvPr id="56322" name="Rectangle 2">
            <a:extLst>
              <a:ext uri="{FF2B5EF4-FFF2-40B4-BE49-F238E27FC236}">
                <a16:creationId xmlns:a16="http://schemas.microsoft.com/office/drawing/2014/main" id="{B2AF847D-3D77-5A4A-8EB5-1B71DAB8673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a:extLst>
              <a:ext uri="{FF2B5EF4-FFF2-40B4-BE49-F238E27FC236}">
                <a16:creationId xmlns:a16="http://schemas.microsoft.com/office/drawing/2014/main" id="{7BC08E7B-3C76-8348-8B18-39FF2D5213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C173B4E-EE6D-9042-881E-0F44C4C203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DBD4E3-D174-AC45-9B2C-AEB4EF46F552}" type="slidenum">
              <a:rPr lang="en-US" altLang="en-US" sz="1200"/>
              <a:pPr/>
              <a:t>33</a:t>
            </a:fld>
            <a:endParaRPr lang="en-US" altLang="en-US" sz="1200"/>
          </a:p>
        </p:txBody>
      </p:sp>
      <p:sp>
        <p:nvSpPr>
          <p:cNvPr id="57346" name="Rectangle 2">
            <a:extLst>
              <a:ext uri="{FF2B5EF4-FFF2-40B4-BE49-F238E27FC236}">
                <a16:creationId xmlns:a16="http://schemas.microsoft.com/office/drawing/2014/main" id="{20EFD1CB-7431-934D-B51C-618608532F3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371" name="Rectangle 3">
            <a:extLst>
              <a:ext uri="{FF2B5EF4-FFF2-40B4-BE49-F238E27FC236}">
                <a16:creationId xmlns:a16="http://schemas.microsoft.com/office/drawing/2014/main" id="{0D328FC3-8600-A749-AEA0-2308A9C14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58367B6-5270-0B4E-9284-D08E98D678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7F912E-4806-8246-ABEB-9379D7BE63C9}" type="slidenum">
              <a:rPr lang="en-US" altLang="en-US" sz="1200"/>
              <a:pPr/>
              <a:t>34</a:t>
            </a:fld>
            <a:endParaRPr lang="en-US" altLang="en-US" sz="1200"/>
          </a:p>
        </p:txBody>
      </p:sp>
      <p:sp>
        <p:nvSpPr>
          <p:cNvPr id="59394" name="Rectangle 2">
            <a:extLst>
              <a:ext uri="{FF2B5EF4-FFF2-40B4-BE49-F238E27FC236}">
                <a16:creationId xmlns:a16="http://schemas.microsoft.com/office/drawing/2014/main" id="{6FBCB42E-ED50-7243-822E-19D05C1B34F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0419" name="Rectangle 3">
            <a:extLst>
              <a:ext uri="{FF2B5EF4-FFF2-40B4-BE49-F238E27FC236}">
                <a16:creationId xmlns:a16="http://schemas.microsoft.com/office/drawing/2014/main" id="{D40A6373-A917-9B4F-9433-B69DA0D596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FB18EB42-24E9-D042-A620-2DE5F14C08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13AEF0-3789-7245-964C-264F1D80EB85}" type="slidenum">
              <a:rPr lang="en-US" altLang="en-US" sz="1200"/>
              <a:pPr/>
              <a:t>35</a:t>
            </a:fld>
            <a:endParaRPr lang="en-US" altLang="en-US" sz="1200"/>
          </a:p>
        </p:txBody>
      </p:sp>
      <p:sp>
        <p:nvSpPr>
          <p:cNvPr id="61442" name="Rectangle 2">
            <a:extLst>
              <a:ext uri="{FF2B5EF4-FFF2-40B4-BE49-F238E27FC236}">
                <a16:creationId xmlns:a16="http://schemas.microsoft.com/office/drawing/2014/main" id="{7A8CD557-79E6-FA48-A19A-64AD556FEA9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515" name="Rectangle 3">
            <a:extLst>
              <a:ext uri="{FF2B5EF4-FFF2-40B4-BE49-F238E27FC236}">
                <a16:creationId xmlns:a16="http://schemas.microsoft.com/office/drawing/2014/main" id="{C904CE6D-0C53-F446-AB7C-1E1037BB70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94C4213-38CD-AC43-B693-091B083CA5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0D315B-DECE-0542-87E7-14BAB140012F}" type="slidenum">
              <a:rPr lang="en-US" altLang="en-US" sz="1200"/>
              <a:pPr/>
              <a:t>36</a:t>
            </a:fld>
            <a:endParaRPr lang="en-US" altLang="en-US" sz="1200"/>
          </a:p>
        </p:txBody>
      </p:sp>
      <p:sp>
        <p:nvSpPr>
          <p:cNvPr id="53250" name="Rectangle 2">
            <a:extLst>
              <a:ext uri="{FF2B5EF4-FFF2-40B4-BE49-F238E27FC236}">
                <a16:creationId xmlns:a16="http://schemas.microsoft.com/office/drawing/2014/main" id="{84CAB427-E26C-2843-901F-80006342F1D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a:extLst>
              <a:ext uri="{FF2B5EF4-FFF2-40B4-BE49-F238E27FC236}">
                <a16:creationId xmlns:a16="http://schemas.microsoft.com/office/drawing/2014/main" id="{79026C67-70E5-1449-82DB-D250B4CE25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60A4959-955D-794D-9E61-ADC823572C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CD1739-8072-694A-9656-C9F79F1AB89C}" type="slidenum">
              <a:rPr lang="en-US" altLang="en-US" sz="1200"/>
              <a:pPr/>
              <a:t>13</a:t>
            </a:fld>
            <a:endParaRPr lang="en-US" altLang="en-US" sz="1200"/>
          </a:p>
        </p:txBody>
      </p:sp>
      <p:sp>
        <p:nvSpPr>
          <p:cNvPr id="52226" name="Rectangle 2">
            <a:extLst>
              <a:ext uri="{FF2B5EF4-FFF2-40B4-BE49-F238E27FC236}">
                <a16:creationId xmlns:a16="http://schemas.microsoft.com/office/drawing/2014/main" id="{083BAFA7-E716-884B-816B-DCD0DC284E2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411" name="Rectangle 3">
            <a:extLst>
              <a:ext uri="{FF2B5EF4-FFF2-40B4-BE49-F238E27FC236}">
                <a16:creationId xmlns:a16="http://schemas.microsoft.com/office/drawing/2014/main" id="{0F0AA520-EF29-954E-84DB-F052A0DA77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06251BA-7B34-6441-A146-5FFA59DD6E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D3717F-8B85-C74D-AC31-F41068E74FF0}" type="slidenum">
              <a:rPr lang="en-US" altLang="en-US" sz="1200"/>
              <a:pPr/>
              <a:t>14</a:t>
            </a:fld>
            <a:endParaRPr lang="en-US" altLang="en-US" sz="1200"/>
          </a:p>
        </p:txBody>
      </p:sp>
      <p:sp>
        <p:nvSpPr>
          <p:cNvPr id="8194" name="Rectangle 2">
            <a:extLst>
              <a:ext uri="{FF2B5EF4-FFF2-40B4-BE49-F238E27FC236}">
                <a16:creationId xmlns:a16="http://schemas.microsoft.com/office/drawing/2014/main" id="{DF2EEB6B-04A1-F24E-AB7F-3A271A8DA89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9" name="Rectangle 3">
            <a:extLst>
              <a:ext uri="{FF2B5EF4-FFF2-40B4-BE49-F238E27FC236}">
                <a16:creationId xmlns:a16="http://schemas.microsoft.com/office/drawing/2014/main" id="{C8386535-76B0-1E41-ADD0-369288AD9F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DE667BE5-AB12-7E47-A4B6-AF551FE3DB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DD8BEF-66A9-3246-A1C3-20AF0E8DD6DE}" type="slidenum">
              <a:rPr lang="en-US" altLang="en-US" sz="1200"/>
              <a:pPr/>
              <a:t>15</a:t>
            </a:fld>
            <a:endParaRPr lang="en-US" altLang="en-US" sz="1200"/>
          </a:p>
        </p:txBody>
      </p:sp>
      <p:sp>
        <p:nvSpPr>
          <p:cNvPr id="26626" name="Rectangle 2">
            <a:extLst>
              <a:ext uri="{FF2B5EF4-FFF2-40B4-BE49-F238E27FC236}">
                <a16:creationId xmlns:a16="http://schemas.microsoft.com/office/drawing/2014/main" id="{EC3AE2F4-D288-4F4C-8BBA-F555169A10F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1A3F288E-E3E4-B44D-888B-4AD21E9E8B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543EF93-A4EC-8344-9D10-0AB1021A6E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11DE49-91C3-FA4C-BD7B-8F2B76981E4D}" type="slidenum">
              <a:rPr lang="en-US" altLang="en-US" sz="1200"/>
              <a:pPr/>
              <a:t>16</a:t>
            </a:fld>
            <a:endParaRPr lang="en-US" altLang="en-US" sz="1200"/>
          </a:p>
        </p:txBody>
      </p:sp>
      <p:sp>
        <p:nvSpPr>
          <p:cNvPr id="27650" name="Rectangle 2">
            <a:extLst>
              <a:ext uri="{FF2B5EF4-FFF2-40B4-BE49-F238E27FC236}">
                <a16:creationId xmlns:a16="http://schemas.microsoft.com/office/drawing/2014/main" id="{A482EF62-32F9-AC43-B24B-37247FC3D67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555" name="Rectangle 3">
            <a:extLst>
              <a:ext uri="{FF2B5EF4-FFF2-40B4-BE49-F238E27FC236}">
                <a16:creationId xmlns:a16="http://schemas.microsoft.com/office/drawing/2014/main" id="{AEFEF891-978C-CC48-B82B-D0E64F35D6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8ED723C-36AE-CB42-B942-461077869F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07390D-C18F-4C4A-9AE1-6AFE64655330}" type="slidenum">
              <a:rPr lang="en-US" altLang="en-US" sz="1200"/>
              <a:pPr/>
              <a:t>17</a:t>
            </a:fld>
            <a:endParaRPr lang="en-US" altLang="en-US" sz="1200"/>
          </a:p>
        </p:txBody>
      </p:sp>
      <p:sp>
        <p:nvSpPr>
          <p:cNvPr id="28674" name="Rectangle 2">
            <a:extLst>
              <a:ext uri="{FF2B5EF4-FFF2-40B4-BE49-F238E27FC236}">
                <a16:creationId xmlns:a16="http://schemas.microsoft.com/office/drawing/2014/main" id="{F2A90FEF-53B8-5F40-9A87-54A0341BEC5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a:extLst>
              <a:ext uri="{FF2B5EF4-FFF2-40B4-BE49-F238E27FC236}">
                <a16:creationId xmlns:a16="http://schemas.microsoft.com/office/drawing/2014/main" id="{4318CC77-EBB7-E446-A25C-FF7BBC5230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A9670985-1157-F645-BFFC-D86B25FE26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E53553-2BF4-DE41-A60B-3B7E3DC50C94}" type="slidenum">
              <a:rPr lang="en-US" altLang="en-US" sz="1200"/>
              <a:pPr/>
              <a:t>18</a:t>
            </a:fld>
            <a:endParaRPr lang="en-US" altLang="en-US" sz="1200"/>
          </a:p>
        </p:txBody>
      </p:sp>
      <p:sp>
        <p:nvSpPr>
          <p:cNvPr id="16386" name="Rectangle 2">
            <a:extLst>
              <a:ext uri="{FF2B5EF4-FFF2-40B4-BE49-F238E27FC236}">
                <a16:creationId xmlns:a16="http://schemas.microsoft.com/office/drawing/2014/main" id="{F3373583-D571-4F42-B11D-D4D95A7D926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6071946A-0A4F-F84B-B6E3-ABBFCF3A54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F7AE29F-D54A-C545-986C-48E7EEF20E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6E3D0F-8A87-D04A-8096-C2B45FE74681}" type="slidenum">
              <a:rPr lang="en-US" altLang="en-US" sz="1200"/>
              <a:pPr/>
              <a:t>19</a:t>
            </a:fld>
            <a:endParaRPr lang="en-US" altLang="en-US" sz="1200"/>
          </a:p>
        </p:txBody>
      </p:sp>
      <p:sp>
        <p:nvSpPr>
          <p:cNvPr id="29698" name="Rectangle 2">
            <a:extLst>
              <a:ext uri="{FF2B5EF4-FFF2-40B4-BE49-F238E27FC236}">
                <a16:creationId xmlns:a16="http://schemas.microsoft.com/office/drawing/2014/main" id="{53D4DC80-989C-6647-8493-16385EE1F26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a:extLst>
              <a:ext uri="{FF2B5EF4-FFF2-40B4-BE49-F238E27FC236}">
                <a16:creationId xmlns:a16="http://schemas.microsoft.com/office/drawing/2014/main" id="{0A3DC247-A589-1545-9D51-0933CAD7DA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498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91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2738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362700" cy="2738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02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69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253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762000"/>
            <a:ext cx="41148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114800" cy="205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89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85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265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0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41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123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3EE3B7-5030-0540-9193-FE6571A5A005}"/>
              </a:ext>
            </a:extLst>
          </p:cNvPr>
          <p:cNvSpPr>
            <a:spLocks noGrp="1" noChangeArrowheads="1"/>
          </p:cNvSpPr>
          <p:nvPr>
            <p:ph type="title"/>
          </p:nvPr>
        </p:nvSpPr>
        <p:spPr bwMode="auto">
          <a:xfrm>
            <a:off x="228600" y="76200"/>
            <a:ext cx="86868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1027" name="Rectangle 3">
            <a:extLst>
              <a:ext uri="{FF2B5EF4-FFF2-40B4-BE49-F238E27FC236}">
                <a16:creationId xmlns:a16="http://schemas.microsoft.com/office/drawing/2014/main" id="{6358C4EA-4037-C24E-9F6C-8A0A5C95702A}"/>
              </a:ext>
            </a:extLst>
          </p:cNvPr>
          <p:cNvSpPr>
            <a:spLocks noGrp="1" noChangeArrowheads="1"/>
          </p:cNvSpPr>
          <p:nvPr>
            <p:ph type="body" idx="1"/>
          </p:nvPr>
        </p:nvSpPr>
        <p:spPr bwMode="auto">
          <a:xfrm>
            <a:off x="381000" y="762000"/>
            <a:ext cx="8382000"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a:solidFill>
            <a:srgbClr val="F0E500"/>
          </a:solidFill>
          <a:latin typeface="+mj-lt"/>
          <a:ea typeface="+mj-ea"/>
          <a:cs typeface="+mj-cs"/>
        </a:defRPr>
      </a:lvl1pPr>
      <a:lvl2pPr algn="ctr" rtl="0" eaLnBrk="0" fontAlgn="base" hangingPunct="0">
        <a:spcBef>
          <a:spcPct val="0"/>
        </a:spcBef>
        <a:spcAft>
          <a:spcPct val="0"/>
        </a:spcAft>
        <a:defRPr sz="3200">
          <a:solidFill>
            <a:srgbClr val="F0E500"/>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rgbClr val="F0E500"/>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rgbClr val="F0E500"/>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rgbClr val="F0E500"/>
          </a:solidFill>
          <a:latin typeface="Arial" charset="0"/>
          <a:ea typeface="ＭＳ Ｐゴシック" charset="0"/>
          <a:cs typeface="ＭＳ Ｐゴシック" charset="0"/>
        </a:defRPr>
      </a:lvl5pPr>
      <a:lvl6pPr marL="457200" algn="ctr" rtl="0" fontAlgn="base">
        <a:spcBef>
          <a:spcPct val="0"/>
        </a:spcBef>
        <a:spcAft>
          <a:spcPct val="0"/>
        </a:spcAft>
        <a:defRPr sz="3200">
          <a:solidFill>
            <a:srgbClr val="F0E500"/>
          </a:solidFill>
          <a:latin typeface="Arial" charset="0"/>
          <a:ea typeface="ＭＳ Ｐゴシック" charset="0"/>
          <a:cs typeface="ＭＳ Ｐゴシック" charset="0"/>
        </a:defRPr>
      </a:lvl6pPr>
      <a:lvl7pPr marL="914400" algn="ctr" rtl="0" fontAlgn="base">
        <a:spcBef>
          <a:spcPct val="0"/>
        </a:spcBef>
        <a:spcAft>
          <a:spcPct val="0"/>
        </a:spcAft>
        <a:defRPr sz="3200">
          <a:solidFill>
            <a:srgbClr val="F0E500"/>
          </a:solidFill>
          <a:latin typeface="Arial" charset="0"/>
          <a:ea typeface="ＭＳ Ｐゴシック" charset="0"/>
          <a:cs typeface="ＭＳ Ｐゴシック" charset="0"/>
        </a:defRPr>
      </a:lvl7pPr>
      <a:lvl8pPr marL="1371600" algn="ctr" rtl="0" fontAlgn="base">
        <a:spcBef>
          <a:spcPct val="0"/>
        </a:spcBef>
        <a:spcAft>
          <a:spcPct val="0"/>
        </a:spcAft>
        <a:defRPr sz="3200">
          <a:solidFill>
            <a:srgbClr val="F0E500"/>
          </a:solidFill>
          <a:latin typeface="Arial" charset="0"/>
          <a:ea typeface="ＭＳ Ｐゴシック" charset="0"/>
          <a:cs typeface="ＭＳ Ｐゴシック" charset="0"/>
        </a:defRPr>
      </a:lvl8pPr>
      <a:lvl9pPr marL="1828800" algn="ctr" rtl="0" fontAlgn="base">
        <a:spcBef>
          <a:spcPct val="0"/>
        </a:spcBef>
        <a:spcAft>
          <a:spcPct val="0"/>
        </a:spcAft>
        <a:defRPr sz="3200">
          <a:solidFill>
            <a:srgbClr val="F0E5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400B174F-AF73-A343-BFA5-B48DA102790F}"/>
              </a:ext>
            </a:extLst>
          </p:cNvPr>
          <p:cNvSpPr>
            <a:spLocks noGrp="1" noChangeArrowheads="1"/>
          </p:cNvSpPr>
          <p:nvPr>
            <p:ph type="ctrTitle"/>
          </p:nvPr>
        </p:nvSpPr>
        <p:spPr>
          <a:xfrm>
            <a:off x="685800" y="1713835"/>
            <a:ext cx="7772400" cy="2369880"/>
          </a:xfrm>
        </p:spPr>
        <p:txBody>
          <a:bodyPr/>
          <a:lstStyle/>
          <a:p>
            <a:pPr eaLnBrk="1" hangingPunct="1"/>
            <a:r>
              <a:rPr lang="en-US" altLang="en-US" sz="4400" i="1" dirty="0"/>
              <a:t>p</a:t>
            </a:r>
            <a:r>
              <a:rPr lang="en-US" altLang="en-US" sz="4400" dirty="0"/>
              <a:t> Values and Error Bars</a:t>
            </a:r>
            <a:br>
              <a:rPr lang="en-US" altLang="en-US" dirty="0"/>
            </a:br>
            <a:r>
              <a:rPr lang="en-US" altLang="en-US" dirty="0">
                <a:solidFill>
                  <a:srgbClr val="FFFFFF"/>
                </a:solidFill>
              </a:rPr>
              <a:t>What they tell you and what they don</a:t>
            </a:r>
            <a:r>
              <a:rPr lang="ja-JP" altLang="en-US">
                <a:solidFill>
                  <a:srgbClr val="FFFFFF"/>
                </a:solidFill>
              </a:rPr>
              <a:t>’</a:t>
            </a:r>
            <a:r>
              <a:rPr lang="en-US" altLang="ja-JP" dirty="0">
                <a:solidFill>
                  <a:srgbClr val="FFFFFF"/>
                </a:solidFill>
              </a:rPr>
              <a:t>t</a:t>
            </a:r>
            <a:br>
              <a:rPr lang="en-US" altLang="ja-JP" dirty="0">
                <a:solidFill>
                  <a:srgbClr val="FFFFFF"/>
                </a:solidFill>
              </a:rPr>
            </a:br>
            <a:br>
              <a:rPr lang="en-US" altLang="ja-JP" dirty="0">
                <a:solidFill>
                  <a:srgbClr val="FFFFFF"/>
                </a:solidFill>
              </a:rPr>
            </a:br>
            <a:r>
              <a:rPr lang="en-US" altLang="ja-JP" sz="2000" i="1" dirty="0">
                <a:solidFill>
                  <a:srgbClr val="FFFFFF"/>
                </a:solidFill>
              </a:rPr>
              <a:t>Jody Culham</a:t>
            </a:r>
            <a:br>
              <a:rPr lang="en-US" altLang="ja-JP" sz="2000" i="1" dirty="0">
                <a:solidFill>
                  <a:srgbClr val="FFFFFF"/>
                </a:solidFill>
              </a:rPr>
            </a:br>
            <a:r>
              <a:rPr lang="en-US" altLang="ja-JP" sz="2000" i="1" dirty="0">
                <a:solidFill>
                  <a:srgbClr val="FFFFFF"/>
                </a:solidFill>
              </a:rPr>
              <a:t>February 2021</a:t>
            </a:r>
            <a:endParaRPr lang="en-US" alt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3AA5A06-B09F-0247-8C61-4CFFB06FC382}"/>
              </a:ext>
            </a:extLst>
          </p:cNvPr>
          <p:cNvSpPr>
            <a:spLocks noGrp="1"/>
          </p:cNvSpPr>
          <p:nvPr>
            <p:ph type="title"/>
          </p:nvPr>
        </p:nvSpPr>
        <p:spPr/>
        <p:txBody>
          <a:bodyPr/>
          <a:lstStyle/>
          <a:p>
            <a:pPr eaLnBrk="1" hangingPunct="1"/>
            <a:r>
              <a:rPr lang="en-US" altLang="en-US" i="1" dirty="0"/>
              <a:t>p</a:t>
            </a:r>
            <a:r>
              <a:rPr lang="en-US" altLang="en-US" dirty="0"/>
              <a:t> values are VOLATILE!</a:t>
            </a:r>
          </a:p>
        </p:txBody>
      </p:sp>
      <p:sp>
        <p:nvSpPr>
          <p:cNvPr id="12290" name="Content Placeholder 2">
            <a:extLst>
              <a:ext uri="{FF2B5EF4-FFF2-40B4-BE49-F238E27FC236}">
                <a16:creationId xmlns:a16="http://schemas.microsoft.com/office/drawing/2014/main" id="{655B71BB-F1A8-D64F-A752-C447004D101C}"/>
              </a:ext>
            </a:extLst>
          </p:cNvPr>
          <p:cNvSpPr>
            <a:spLocks noGrp="1"/>
          </p:cNvSpPr>
          <p:nvPr>
            <p:ph idx="1"/>
          </p:nvPr>
        </p:nvSpPr>
        <p:spPr>
          <a:xfrm>
            <a:off x="381000" y="762000"/>
            <a:ext cx="8382000" cy="966788"/>
          </a:xfrm>
        </p:spPr>
        <p:txBody>
          <a:bodyPr/>
          <a:lstStyle/>
          <a:p>
            <a:pPr eaLnBrk="1" hangingPunct="1"/>
            <a:r>
              <a:rPr lang="en-US" altLang="en-US" dirty="0"/>
              <a:t>Dance of the </a:t>
            </a:r>
            <a:r>
              <a:rPr lang="en-US" altLang="en-US" i="1" dirty="0"/>
              <a:t>p</a:t>
            </a:r>
            <a:r>
              <a:rPr lang="en-US" altLang="en-US" dirty="0"/>
              <a:t> values</a:t>
            </a:r>
          </a:p>
          <a:p>
            <a:pPr lvl="1" eaLnBrk="1" hangingPunct="1"/>
            <a:r>
              <a:rPr lang="en-US" altLang="en-US" dirty="0"/>
              <a:t>https://</a:t>
            </a:r>
            <a:r>
              <a:rPr lang="en-US" altLang="en-US" dirty="0" err="1"/>
              <a:t>www.youtube.com</a:t>
            </a:r>
            <a:r>
              <a:rPr lang="en-US" altLang="en-US" dirty="0"/>
              <a:t>/</a:t>
            </a:r>
            <a:r>
              <a:rPr lang="en-US" altLang="en-US" dirty="0" err="1"/>
              <a:t>watch?v</a:t>
            </a:r>
            <a:r>
              <a:rPr lang="en-US" altLang="en-US" dirty="0"/>
              <a:t>=ez4DgdurRPg</a:t>
            </a:r>
          </a:p>
        </p:txBody>
      </p:sp>
      <p:pic>
        <p:nvPicPr>
          <p:cNvPr id="12291" name="Picture 4" descr="Screen Shot 2014-04-09 at 10.54.45 PM.png">
            <a:extLst>
              <a:ext uri="{FF2B5EF4-FFF2-40B4-BE49-F238E27FC236}">
                <a16:creationId xmlns:a16="http://schemas.microsoft.com/office/drawing/2014/main" id="{9253D4D2-7C25-1C4A-ADA4-B59D9273CF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6375" y="1916113"/>
            <a:ext cx="558006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AF4F0-04F6-264D-ABCC-EB9CE3E26EBF}"/>
              </a:ext>
            </a:extLst>
          </p:cNvPr>
          <p:cNvSpPr>
            <a:spLocks noGrp="1"/>
          </p:cNvSpPr>
          <p:nvPr>
            <p:ph type="title"/>
          </p:nvPr>
        </p:nvSpPr>
        <p:spPr/>
        <p:txBody>
          <a:bodyPr/>
          <a:lstStyle/>
          <a:p>
            <a:pPr eaLnBrk="1" hangingPunct="1"/>
            <a:r>
              <a:rPr lang="en-US" altLang="en-US"/>
              <a:t>How can we do better?</a:t>
            </a:r>
          </a:p>
        </p:txBody>
      </p:sp>
      <p:sp>
        <p:nvSpPr>
          <p:cNvPr id="13314" name="Content Placeholder 2">
            <a:extLst>
              <a:ext uri="{FF2B5EF4-FFF2-40B4-BE49-F238E27FC236}">
                <a16:creationId xmlns:a16="http://schemas.microsoft.com/office/drawing/2014/main" id="{4AB77E71-88FA-E84D-9173-28E20106DB87}"/>
              </a:ext>
            </a:extLst>
          </p:cNvPr>
          <p:cNvSpPr>
            <a:spLocks noGrp="1"/>
          </p:cNvSpPr>
          <p:nvPr>
            <p:ph idx="1"/>
          </p:nvPr>
        </p:nvSpPr>
        <p:spPr>
          <a:xfrm>
            <a:off x="381000" y="762000"/>
            <a:ext cx="8382000" cy="3268587"/>
          </a:xfrm>
        </p:spPr>
        <p:txBody>
          <a:bodyPr/>
          <a:lstStyle/>
          <a:p>
            <a:pPr eaLnBrk="1" hangingPunct="1"/>
            <a:r>
              <a:rPr lang="en-US" altLang="en-US" sz="2400" dirty="0"/>
              <a:t>Be aware of the limits of </a:t>
            </a:r>
            <a:r>
              <a:rPr lang="en-US" altLang="en-US" sz="2400" i="1" dirty="0"/>
              <a:t>p</a:t>
            </a:r>
          </a:p>
          <a:p>
            <a:pPr lvl="1" eaLnBrk="1" hangingPunct="1"/>
            <a:r>
              <a:rPr lang="en-US" altLang="en-US" sz="2000" dirty="0"/>
              <a:t>Do not compare </a:t>
            </a:r>
            <a:r>
              <a:rPr lang="en-US" altLang="en-US" sz="2000" i="1" dirty="0"/>
              <a:t>p</a:t>
            </a:r>
            <a:r>
              <a:rPr lang="en-US" altLang="en-US" sz="2000" dirty="0"/>
              <a:t> values</a:t>
            </a:r>
          </a:p>
          <a:p>
            <a:pPr lvl="2" eaLnBrk="1" hangingPunct="1"/>
            <a:r>
              <a:rPr lang="en-US" altLang="en-US" sz="1200" dirty="0"/>
              <a:t>Do not say “X is more significant than Y”</a:t>
            </a:r>
          </a:p>
          <a:p>
            <a:pPr eaLnBrk="1" hangingPunct="1"/>
            <a:r>
              <a:rPr lang="en-US" altLang="en-US" sz="2400" dirty="0"/>
              <a:t>Report effect sizes and not just statistics</a:t>
            </a:r>
          </a:p>
          <a:p>
            <a:pPr eaLnBrk="1" hangingPunct="1"/>
            <a:r>
              <a:rPr lang="en-US" altLang="en-US" sz="2400" dirty="0"/>
              <a:t>Change the reward structure to reduce incentives to torture the data</a:t>
            </a:r>
          </a:p>
          <a:p>
            <a:pPr eaLnBrk="1" hangingPunct="1"/>
            <a:r>
              <a:rPr lang="en-US" altLang="en-US" sz="2400" dirty="0"/>
              <a:t>Acknowledge the value of replication and meta-analyses</a:t>
            </a:r>
          </a:p>
          <a:p>
            <a:pPr eaLnBrk="1" hangingPunct="1"/>
            <a:r>
              <a:rPr lang="en-US" altLang="en-US" sz="2400" dirty="0"/>
              <a:t>Use statistics for estimation </a:t>
            </a:r>
            <a:endParaRPr lang="en-US" altLang="en-US" dirty="0"/>
          </a:p>
        </p:txBody>
      </p:sp>
      <p:pic>
        <p:nvPicPr>
          <p:cNvPr id="13315" name="Picture 10" descr="Screen Shot 2014-04-09 at 10.57.57 PM.png">
            <a:extLst>
              <a:ext uri="{FF2B5EF4-FFF2-40B4-BE49-F238E27FC236}">
                <a16:creationId xmlns:a16="http://schemas.microsoft.com/office/drawing/2014/main" id="{4024B679-0B43-9A4B-A95A-6F24A978438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43213" y="4076700"/>
            <a:ext cx="28829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4D2F0064-0F2D-1341-A85F-F5BB245EE506}"/>
              </a:ext>
            </a:extLst>
          </p:cNvPr>
          <p:cNvSpPr>
            <a:spLocks noGrp="1" noChangeArrowheads="1"/>
          </p:cNvSpPr>
          <p:nvPr>
            <p:ph type="title"/>
          </p:nvPr>
        </p:nvSpPr>
        <p:spPr/>
        <p:txBody>
          <a:bodyPr/>
          <a:lstStyle/>
          <a:p>
            <a:pPr eaLnBrk="1" hangingPunct="1"/>
            <a:r>
              <a:rPr lang="en-US" altLang="en-US"/>
              <a:t>Why Graphs and Error Bars?</a:t>
            </a:r>
          </a:p>
        </p:txBody>
      </p:sp>
      <p:sp>
        <p:nvSpPr>
          <p:cNvPr id="14338" name="Rectangle 3">
            <a:extLst>
              <a:ext uri="{FF2B5EF4-FFF2-40B4-BE49-F238E27FC236}">
                <a16:creationId xmlns:a16="http://schemas.microsoft.com/office/drawing/2014/main" id="{E6ABAF54-FE44-D249-A0A6-BDA0676B7127}"/>
              </a:ext>
            </a:extLst>
          </p:cNvPr>
          <p:cNvSpPr>
            <a:spLocks noGrp="1" noChangeArrowheads="1"/>
          </p:cNvSpPr>
          <p:nvPr>
            <p:ph type="body" idx="1"/>
          </p:nvPr>
        </p:nvSpPr>
        <p:spPr>
          <a:xfrm>
            <a:off x="381000" y="762000"/>
            <a:ext cx="8382000" cy="2312988"/>
          </a:xfrm>
        </p:spPr>
        <p:txBody>
          <a:bodyPr/>
          <a:lstStyle/>
          <a:p>
            <a:pPr eaLnBrk="1" hangingPunct="1"/>
            <a:r>
              <a:rPr lang="en-US" altLang="en-US"/>
              <a:t>The picturing of data allows us to be sensitive not only to the multiple hypotheses that we hold, but to the many more we have not yet thought of, regard as unlikely, or think impossible.</a:t>
            </a:r>
          </a:p>
          <a:p>
            <a:pPr algn="r" eaLnBrk="1" hangingPunct="1">
              <a:buFontTx/>
              <a:buNone/>
            </a:pPr>
            <a:r>
              <a:rPr lang="en-US" altLang="en-US"/>
              <a:t>-- Tukey, 1974</a:t>
            </a:r>
          </a:p>
        </p:txBody>
      </p:sp>
      <p:sp>
        <p:nvSpPr>
          <p:cNvPr id="14339" name="Text Box 4">
            <a:extLst>
              <a:ext uri="{FF2B5EF4-FFF2-40B4-BE49-F238E27FC236}">
                <a16:creationId xmlns:a16="http://schemas.microsoft.com/office/drawing/2014/main" id="{3B1378E9-C07A-2C45-9B5E-0467238F138B}"/>
              </a:ext>
            </a:extLst>
          </p:cNvPr>
          <p:cNvSpPr txBox="1">
            <a:spLocks noChangeArrowheads="1"/>
          </p:cNvSpPr>
          <p:nvPr/>
        </p:nvSpPr>
        <p:spPr bwMode="auto">
          <a:xfrm>
            <a:off x="2057400" y="6172200"/>
            <a:ext cx="502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i="1"/>
              <a:t>quote from Loftus &amp; Masson, 1994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8F45612-7C31-D442-93B0-30470A8FCDB0}"/>
              </a:ext>
            </a:extLst>
          </p:cNvPr>
          <p:cNvSpPr>
            <a:spLocks noGrp="1" noChangeArrowheads="1"/>
          </p:cNvSpPr>
          <p:nvPr>
            <p:ph type="title"/>
          </p:nvPr>
        </p:nvSpPr>
        <p:spPr/>
        <p:txBody>
          <a:bodyPr/>
          <a:lstStyle/>
          <a:p>
            <a:pPr eaLnBrk="1" hangingPunct="1"/>
            <a:r>
              <a:rPr lang="en-US" altLang="en-US"/>
              <a:t>Popularity of Error Bars</a:t>
            </a:r>
          </a:p>
        </p:txBody>
      </p:sp>
      <p:sp>
        <p:nvSpPr>
          <p:cNvPr id="16386" name="Rectangle 3">
            <a:extLst>
              <a:ext uri="{FF2B5EF4-FFF2-40B4-BE49-F238E27FC236}">
                <a16:creationId xmlns:a16="http://schemas.microsoft.com/office/drawing/2014/main" id="{DA9E9760-04A5-FD44-BD72-DF7D0E3C978B}"/>
              </a:ext>
            </a:extLst>
          </p:cNvPr>
          <p:cNvSpPr>
            <a:spLocks noGrp="1" noChangeArrowheads="1"/>
          </p:cNvSpPr>
          <p:nvPr>
            <p:ph type="body" idx="1"/>
          </p:nvPr>
        </p:nvSpPr>
        <p:spPr>
          <a:xfrm>
            <a:off x="381000" y="762000"/>
            <a:ext cx="8382000" cy="3338513"/>
          </a:xfrm>
        </p:spPr>
        <p:txBody>
          <a:bodyPr/>
          <a:lstStyle/>
          <a:p>
            <a:pPr eaLnBrk="1" hangingPunct="1"/>
            <a:r>
              <a:rPr lang="en-US" altLang="en-US"/>
              <a:t>growing use</a:t>
            </a:r>
          </a:p>
          <a:p>
            <a:pPr eaLnBrk="1" hangingPunct="1"/>
            <a:r>
              <a:rPr lang="en-US" altLang="en-US"/>
              <a:t>often expected by reviewers, readers and listeners at talks</a:t>
            </a:r>
          </a:p>
          <a:p>
            <a:pPr eaLnBrk="1" hangingPunct="1"/>
            <a:r>
              <a:rPr lang="en-US" altLang="en-US"/>
              <a:t>APA recommends them (but doesn</a:t>
            </a:r>
            <a:r>
              <a:rPr lang="ja-JP" altLang="en-US"/>
              <a:t>’</a:t>
            </a:r>
            <a:r>
              <a:rPr lang="en-US" altLang="ja-JP"/>
              <a:t>t seem to get them)</a:t>
            </a:r>
          </a:p>
          <a:p>
            <a:pPr eaLnBrk="1" hangingPunct="1"/>
            <a:r>
              <a:rPr lang="en-US" altLang="en-US"/>
              <a:t>stat and graphics packages make them easy to add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4">
            <a:extLst>
              <a:ext uri="{FF2B5EF4-FFF2-40B4-BE49-F238E27FC236}">
                <a16:creationId xmlns:a16="http://schemas.microsoft.com/office/drawing/2014/main" id="{027C21A8-5F80-1942-A637-1D89B5CE2E77}"/>
              </a:ext>
            </a:extLst>
          </p:cNvPr>
          <p:cNvSpPr>
            <a:spLocks noChangeShapeType="1"/>
          </p:cNvSpPr>
          <p:nvPr/>
        </p:nvSpPr>
        <p:spPr bwMode="auto">
          <a:xfrm>
            <a:off x="1844675" y="2430463"/>
            <a:ext cx="0" cy="28987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077" name="Line 5">
            <a:extLst>
              <a:ext uri="{FF2B5EF4-FFF2-40B4-BE49-F238E27FC236}">
                <a16:creationId xmlns:a16="http://schemas.microsoft.com/office/drawing/2014/main" id="{6E377089-2043-CE43-ABF8-27FB92D46826}"/>
              </a:ext>
            </a:extLst>
          </p:cNvPr>
          <p:cNvSpPr>
            <a:spLocks noChangeShapeType="1"/>
          </p:cNvSpPr>
          <p:nvPr/>
        </p:nvSpPr>
        <p:spPr bwMode="auto">
          <a:xfrm rot="-5400000">
            <a:off x="3857625" y="3316288"/>
            <a:ext cx="0" cy="40259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18435" name="Group 22">
            <a:extLst>
              <a:ext uri="{FF2B5EF4-FFF2-40B4-BE49-F238E27FC236}">
                <a16:creationId xmlns:a16="http://schemas.microsoft.com/office/drawing/2014/main" id="{CB91F240-F9AB-234A-9EDA-14C6B0DA3824}"/>
              </a:ext>
            </a:extLst>
          </p:cNvPr>
          <p:cNvGrpSpPr>
            <a:grpSpLocks/>
          </p:cNvGrpSpPr>
          <p:nvPr/>
        </p:nvGrpSpPr>
        <p:grpSpPr bwMode="auto">
          <a:xfrm>
            <a:off x="2774950" y="3914775"/>
            <a:ext cx="214313" cy="946150"/>
            <a:chOff x="1202" y="2090"/>
            <a:chExt cx="94" cy="459"/>
          </a:xfrm>
          <a:solidFill>
            <a:srgbClr val="76D6FF"/>
          </a:solidFill>
        </p:grpSpPr>
        <p:sp>
          <p:nvSpPr>
            <p:cNvPr id="3079" name="Oval 7">
              <a:extLst>
                <a:ext uri="{FF2B5EF4-FFF2-40B4-BE49-F238E27FC236}">
                  <a16:creationId xmlns:a16="http://schemas.microsoft.com/office/drawing/2014/main" id="{15E6634E-ED5C-9947-9CD3-6D5BF60948DE}"/>
                </a:ext>
              </a:extLst>
            </p:cNvPr>
            <p:cNvSpPr>
              <a:spLocks noChangeArrowheads="1"/>
            </p:cNvSpPr>
            <p:nvPr/>
          </p:nvSpPr>
          <p:spPr bwMode="auto">
            <a:xfrm>
              <a:off x="1216" y="2294"/>
              <a:ext cx="80" cy="80"/>
            </a:xfrm>
            <a:prstGeom prst="ellipse">
              <a:avLst/>
            </a:prstGeom>
            <a:grpFill/>
            <a:ln w="9525">
              <a:solidFill>
                <a:srgbClr val="76D6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4000" i="1">
                <a:latin typeface="Arial" charset="0"/>
                <a:ea typeface="ＭＳ Ｐゴシック" charset="0"/>
              </a:endParaRPr>
            </a:p>
          </p:txBody>
        </p:sp>
        <p:sp>
          <p:nvSpPr>
            <p:cNvPr id="3080" name="Line 8">
              <a:extLst>
                <a:ext uri="{FF2B5EF4-FFF2-40B4-BE49-F238E27FC236}">
                  <a16:creationId xmlns:a16="http://schemas.microsoft.com/office/drawing/2014/main" id="{B7D75963-5DAB-0A43-81F5-6F87AEE502D4}"/>
                </a:ext>
              </a:extLst>
            </p:cNvPr>
            <p:cNvSpPr>
              <a:spLocks noChangeShapeType="1"/>
            </p:cNvSpPr>
            <p:nvPr/>
          </p:nvSpPr>
          <p:spPr bwMode="auto">
            <a:xfrm>
              <a:off x="1248" y="2090"/>
              <a:ext cx="0" cy="454"/>
            </a:xfrm>
            <a:prstGeom prst="line">
              <a:avLst/>
            </a:prstGeom>
            <a:grpFill/>
            <a:ln w="9525">
              <a:solidFill>
                <a:srgbClr val="76D6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081" name="Line 9">
              <a:extLst>
                <a:ext uri="{FF2B5EF4-FFF2-40B4-BE49-F238E27FC236}">
                  <a16:creationId xmlns:a16="http://schemas.microsoft.com/office/drawing/2014/main" id="{F6A83628-FFA3-8C48-95B8-C76618AD29FC}"/>
                </a:ext>
              </a:extLst>
            </p:cNvPr>
            <p:cNvSpPr>
              <a:spLocks noChangeShapeType="1"/>
            </p:cNvSpPr>
            <p:nvPr/>
          </p:nvSpPr>
          <p:spPr bwMode="auto">
            <a:xfrm>
              <a:off x="1202" y="2090"/>
              <a:ext cx="90" cy="0"/>
            </a:xfrm>
            <a:prstGeom prst="line">
              <a:avLst/>
            </a:prstGeom>
            <a:grpFill/>
            <a:ln w="9525">
              <a:solidFill>
                <a:srgbClr val="76D6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082" name="Line 10">
              <a:extLst>
                <a:ext uri="{FF2B5EF4-FFF2-40B4-BE49-F238E27FC236}">
                  <a16:creationId xmlns:a16="http://schemas.microsoft.com/office/drawing/2014/main" id="{FC037F51-15C6-0046-9CAF-E5F83FA773E5}"/>
                </a:ext>
              </a:extLst>
            </p:cNvPr>
            <p:cNvSpPr>
              <a:spLocks noChangeShapeType="1"/>
            </p:cNvSpPr>
            <p:nvPr/>
          </p:nvSpPr>
          <p:spPr bwMode="auto">
            <a:xfrm>
              <a:off x="1202" y="2549"/>
              <a:ext cx="90" cy="0"/>
            </a:xfrm>
            <a:prstGeom prst="line">
              <a:avLst/>
            </a:prstGeom>
            <a:grpFill/>
            <a:ln w="9525">
              <a:solidFill>
                <a:srgbClr val="76D6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3083" name="Text Box 11">
            <a:extLst>
              <a:ext uri="{FF2B5EF4-FFF2-40B4-BE49-F238E27FC236}">
                <a16:creationId xmlns:a16="http://schemas.microsoft.com/office/drawing/2014/main" id="{92695450-77BC-4047-A8DC-D51A076F1E95}"/>
              </a:ext>
            </a:extLst>
          </p:cNvPr>
          <p:cNvSpPr txBox="1">
            <a:spLocks noChangeArrowheads="1"/>
          </p:cNvSpPr>
          <p:nvPr/>
        </p:nvSpPr>
        <p:spPr bwMode="auto">
          <a:xfrm>
            <a:off x="2028375" y="5320405"/>
            <a:ext cx="173938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defRPr/>
            </a:pPr>
            <a:r>
              <a:rPr lang="en-US" dirty="0">
                <a:solidFill>
                  <a:srgbClr val="76D6FF"/>
                </a:solidFill>
                <a:latin typeface="Arial" charset="0"/>
                <a:ea typeface="ＭＳ Ｐゴシック" charset="0"/>
              </a:rPr>
              <a:t>Placebo takers</a:t>
            </a:r>
          </a:p>
        </p:txBody>
      </p:sp>
      <p:sp>
        <p:nvSpPr>
          <p:cNvPr id="3084" name="Text Box 12">
            <a:extLst>
              <a:ext uri="{FF2B5EF4-FFF2-40B4-BE49-F238E27FC236}">
                <a16:creationId xmlns:a16="http://schemas.microsoft.com/office/drawing/2014/main" id="{06F68B32-4273-7740-B997-0CAD247E197E}"/>
              </a:ext>
            </a:extLst>
          </p:cNvPr>
          <p:cNvSpPr txBox="1">
            <a:spLocks noChangeArrowheads="1"/>
          </p:cNvSpPr>
          <p:nvPr/>
        </p:nvSpPr>
        <p:spPr bwMode="auto">
          <a:xfrm>
            <a:off x="4389094" y="5302250"/>
            <a:ext cx="102303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dirty="0">
                <a:solidFill>
                  <a:srgbClr val="FF85FF"/>
                </a:solidFill>
                <a:latin typeface="Arial" charset="0"/>
                <a:ea typeface="ＭＳ Ｐゴシック" charset="0"/>
              </a:rPr>
              <a:t>Drug</a:t>
            </a:r>
          </a:p>
          <a:p>
            <a:pPr algn="ctr" eaLnBrk="1" hangingPunct="1">
              <a:defRPr/>
            </a:pPr>
            <a:r>
              <a:rPr lang="en-US" dirty="0">
                <a:solidFill>
                  <a:srgbClr val="FF85FF"/>
                </a:solidFill>
                <a:latin typeface="Arial" charset="0"/>
                <a:ea typeface="ＭＳ Ｐゴシック" charset="0"/>
              </a:rPr>
              <a:t>takers</a:t>
            </a:r>
          </a:p>
        </p:txBody>
      </p:sp>
      <p:sp>
        <p:nvSpPr>
          <p:cNvPr id="3085" name="Text Box 13">
            <a:extLst>
              <a:ext uri="{FF2B5EF4-FFF2-40B4-BE49-F238E27FC236}">
                <a16:creationId xmlns:a16="http://schemas.microsoft.com/office/drawing/2014/main" id="{C773537E-CFE8-ED40-8201-E854FC415EC9}"/>
              </a:ext>
            </a:extLst>
          </p:cNvPr>
          <p:cNvSpPr txBox="1">
            <a:spLocks noChangeArrowheads="1"/>
          </p:cNvSpPr>
          <p:nvPr/>
        </p:nvSpPr>
        <p:spPr bwMode="auto">
          <a:xfrm>
            <a:off x="725973" y="3649017"/>
            <a:ext cx="50847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dirty="0">
                <a:latin typeface="Arial" charset="0"/>
                <a:ea typeface="ＭＳ Ｐゴシック" charset="0"/>
              </a:rPr>
              <a:t>IQ</a:t>
            </a:r>
          </a:p>
        </p:txBody>
      </p:sp>
      <p:grpSp>
        <p:nvGrpSpPr>
          <p:cNvPr id="3095" name="Group 23">
            <a:extLst>
              <a:ext uri="{FF2B5EF4-FFF2-40B4-BE49-F238E27FC236}">
                <a16:creationId xmlns:a16="http://schemas.microsoft.com/office/drawing/2014/main" id="{C4701192-8F65-354B-9073-E372EB4A4E61}"/>
              </a:ext>
            </a:extLst>
          </p:cNvPr>
          <p:cNvGrpSpPr>
            <a:grpSpLocks/>
          </p:cNvGrpSpPr>
          <p:nvPr/>
        </p:nvGrpSpPr>
        <p:grpSpPr bwMode="auto">
          <a:xfrm>
            <a:off x="4846638" y="2970213"/>
            <a:ext cx="214312" cy="947737"/>
            <a:chOff x="1202" y="2090"/>
            <a:chExt cx="94" cy="459"/>
          </a:xfrm>
          <a:solidFill>
            <a:srgbClr val="FF85FF"/>
          </a:solidFill>
        </p:grpSpPr>
        <p:sp>
          <p:nvSpPr>
            <p:cNvPr id="3096" name="Oval 24">
              <a:extLst>
                <a:ext uri="{FF2B5EF4-FFF2-40B4-BE49-F238E27FC236}">
                  <a16:creationId xmlns:a16="http://schemas.microsoft.com/office/drawing/2014/main" id="{C71B2E56-7335-9343-B4DF-5BB9D422D333}"/>
                </a:ext>
              </a:extLst>
            </p:cNvPr>
            <p:cNvSpPr>
              <a:spLocks noChangeArrowheads="1"/>
            </p:cNvSpPr>
            <p:nvPr/>
          </p:nvSpPr>
          <p:spPr bwMode="auto">
            <a:xfrm>
              <a:off x="1216" y="2294"/>
              <a:ext cx="80" cy="80"/>
            </a:xfrm>
            <a:prstGeom prst="ellipse">
              <a:avLst/>
            </a:prstGeom>
            <a:grpFill/>
            <a:ln w="9525">
              <a:solidFill>
                <a:srgbClr val="FF85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4000" i="1">
                <a:latin typeface="Arial" charset="0"/>
                <a:ea typeface="ＭＳ Ｐゴシック" charset="0"/>
              </a:endParaRPr>
            </a:p>
          </p:txBody>
        </p:sp>
        <p:sp>
          <p:nvSpPr>
            <p:cNvPr id="3097" name="Line 25">
              <a:extLst>
                <a:ext uri="{FF2B5EF4-FFF2-40B4-BE49-F238E27FC236}">
                  <a16:creationId xmlns:a16="http://schemas.microsoft.com/office/drawing/2014/main" id="{EDD0FD57-968E-0045-AF3F-F27D443DF1BF}"/>
                </a:ext>
              </a:extLst>
            </p:cNvPr>
            <p:cNvSpPr>
              <a:spLocks noChangeShapeType="1"/>
            </p:cNvSpPr>
            <p:nvPr/>
          </p:nvSpPr>
          <p:spPr bwMode="auto">
            <a:xfrm>
              <a:off x="1248" y="2090"/>
              <a:ext cx="0" cy="454"/>
            </a:xfrm>
            <a:prstGeom prst="line">
              <a:avLst/>
            </a:prstGeom>
            <a:grpFill/>
            <a:ln w="9525">
              <a:solidFill>
                <a:srgbClr val="FF85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098" name="Line 26">
              <a:extLst>
                <a:ext uri="{FF2B5EF4-FFF2-40B4-BE49-F238E27FC236}">
                  <a16:creationId xmlns:a16="http://schemas.microsoft.com/office/drawing/2014/main" id="{C36E4021-D836-9549-8744-5E2E4E511A77}"/>
                </a:ext>
              </a:extLst>
            </p:cNvPr>
            <p:cNvSpPr>
              <a:spLocks noChangeShapeType="1"/>
            </p:cNvSpPr>
            <p:nvPr/>
          </p:nvSpPr>
          <p:spPr bwMode="auto">
            <a:xfrm>
              <a:off x="1202" y="2090"/>
              <a:ext cx="90" cy="0"/>
            </a:xfrm>
            <a:prstGeom prst="line">
              <a:avLst/>
            </a:prstGeom>
            <a:grpFill/>
            <a:ln w="9525">
              <a:solidFill>
                <a:srgbClr val="FF85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099" name="Line 27">
              <a:extLst>
                <a:ext uri="{FF2B5EF4-FFF2-40B4-BE49-F238E27FC236}">
                  <a16:creationId xmlns:a16="http://schemas.microsoft.com/office/drawing/2014/main" id="{97213BC5-51B1-614A-916E-AD3444E93266}"/>
                </a:ext>
              </a:extLst>
            </p:cNvPr>
            <p:cNvSpPr>
              <a:spLocks noChangeShapeType="1"/>
            </p:cNvSpPr>
            <p:nvPr/>
          </p:nvSpPr>
          <p:spPr bwMode="auto">
            <a:xfrm>
              <a:off x="1202" y="2549"/>
              <a:ext cx="90" cy="0"/>
            </a:xfrm>
            <a:prstGeom prst="line">
              <a:avLst/>
            </a:prstGeom>
            <a:grpFill/>
            <a:ln w="9525">
              <a:solidFill>
                <a:srgbClr val="FF85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3101" name="Line 29">
            <a:extLst>
              <a:ext uri="{FF2B5EF4-FFF2-40B4-BE49-F238E27FC236}">
                <a16:creationId xmlns:a16="http://schemas.microsoft.com/office/drawing/2014/main" id="{80D47674-CCD4-1748-8982-0410483A4734}"/>
              </a:ext>
            </a:extLst>
          </p:cNvPr>
          <p:cNvSpPr>
            <a:spLocks noChangeShapeType="1"/>
          </p:cNvSpPr>
          <p:nvPr/>
        </p:nvSpPr>
        <p:spPr bwMode="auto">
          <a:xfrm>
            <a:off x="1828800" y="3906838"/>
            <a:ext cx="3886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2" name="Text Box 30">
            <a:extLst>
              <a:ext uri="{FF2B5EF4-FFF2-40B4-BE49-F238E27FC236}">
                <a16:creationId xmlns:a16="http://schemas.microsoft.com/office/drawing/2014/main" id="{3D4842B7-7495-6242-BFB4-E2A07DCA90C8}"/>
              </a:ext>
            </a:extLst>
          </p:cNvPr>
          <p:cNvSpPr txBox="1">
            <a:spLocks noChangeArrowheads="1"/>
          </p:cNvSpPr>
          <p:nvPr/>
        </p:nvSpPr>
        <p:spPr bwMode="auto">
          <a:xfrm>
            <a:off x="6553200" y="2209800"/>
            <a:ext cx="2301875"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solidFill>
                  <a:srgbClr val="FFFC00"/>
                </a:solidFill>
              </a:rPr>
              <a:t>Most scientists follow the “just abutting rule” regardless of what the error bars represent </a:t>
            </a:r>
          </a:p>
        </p:txBody>
      </p:sp>
      <p:sp>
        <p:nvSpPr>
          <p:cNvPr id="18443" name="Rectangle 31">
            <a:extLst>
              <a:ext uri="{FF2B5EF4-FFF2-40B4-BE49-F238E27FC236}">
                <a16:creationId xmlns:a16="http://schemas.microsoft.com/office/drawing/2014/main" id="{909C7CC0-63EB-2349-899C-98732743AF91}"/>
              </a:ext>
            </a:extLst>
          </p:cNvPr>
          <p:cNvSpPr>
            <a:spLocks noGrp="1" noChangeArrowheads="1"/>
          </p:cNvSpPr>
          <p:nvPr>
            <p:ph type="title"/>
          </p:nvPr>
        </p:nvSpPr>
        <p:spPr>
          <a:xfrm>
            <a:off x="0" y="14288"/>
            <a:ext cx="9144000" cy="579437"/>
          </a:xfrm>
        </p:spPr>
        <p:txBody>
          <a:bodyPr/>
          <a:lstStyle/>
          <a:p>
            <a:pPr eaLnBrk="1" hangingPunct="1"/>
            <a:r>
              <a:rPr lang="en-US" altLang="en-US"/>
              <a:t>What Do Scientists </a:t>
            </a:r>
            <a:r>
              <a:rPr lang="en-US" altLang="en-US" u="sng"/>
              <a:t>Think</a:t>
            </a:r>
            <a:r>
              <a:rPr lang="en-US" altLang="en-US"/>
              <a:t> Error Bars Tell Them?</a:t>
            </a:r>
          </a:p>
        </p:txBody>
      </p:sp>
      <p:sp>
        <p:nvSpPr>
          <p:cNvPr id="18444" name="Rectangle 32">
            <a:extLst>
              <a:ext uri="{FF2B5EF4-FFF2-40B4-BE49-F238E27FC236}">
                <a16:creationId xmlns:a16="http://schemas.microsoft.com/office/drawing/2014/main" id="{7AFF833B-B9BE-F243-B953-422D41797C14}"/>
              </a:ext>
            </a:extLst>
          </p:cNvPr>
          <p:cNvSpPr>
            <a:spLocks noGrp="1" noChangeArrowheads="1"/>
          </p:cNvSpPr>
          <p:nvPr>
            <p:ph type="body" idx="1"/>
          </p:nvPr>
        </p:nvSpPr>
        <p:spPr>
          <a:xfrm>
            <a:off x="228600" y="762000"/>
            <a:ext cx="8915400" cy="1200329"/>
          </a:xfrm>
        </p:spPr>
        <p:txBody>
          <a:bodyPr/>
          <a:lstStyle/>
          <a:p>
            <a:pPr eaLnBrk="1" hangingPunct="1"/>
            <a:r>
              <a:rPr lang="en-US" altLang="en-US" sz="2400" dirty="0"/>
              <a:t>Add a second data point with equally-sized error bars such that the difference between the two groups is just barely statistically significant (by a two-tailed t-test, </a:t>
            </a:r>
            <a:r>
              <a:rPr lang="en-US" altLang="en-US" sz="2400" i="1" dirty="0"/>
              <a:t>p</a:t>
            </a:r>
            <a:r>
              <a:rPr lang="en-US" altLang="en-US" sz="2400" dirty="0"/>
              <a:t> &lt; .05)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E99E7B9-DAFA-7444-BCBE-AE2C952412B6}"/>
              </a:ext>
            </a:extLst>
          </p:cNvPr>
          <p:cNvSpPr>
            <a:spLocks noGrp="1" noChangeArrowheads="1"/>
          </p:cNvSpPr>
          <p:nvPr>
            <p:ph type="title"/>
          </p:nvPr>
        </p:nvSpPr>
        <p:spPr>
          <a:xfrm>
            <a:off x="152400" y="76200"/>
            <a:ext cx="8991600" cy="579438"/>
          </a:xfrm>
        </p:spPr>
        <p:txBody>
          <a:bodyPr/>
          <a:lstStyle/>
          <a:p>
            <a:pPr eaLnBrk="1" hangingPunct="1"/>
            <a:r>
              <a:rPr lang="en-US" altLang="en-US"/>
              <a:t>What Do Scientists </a:t>
            </a:r>
            <a:r>
              <a:rPr lang="en-US" altLang="en-US" u="sng"/>
              <a:t>Think</a:t>
            </a:r>
            <a:r>
              <a:rPr lang="en-US" altLang="en-US"/>
              <a:t> Error Bars Tell Them?</a:t>
            </a:r>
          </a:p>
        </p:txBody>
      </p:sp>
      <p:sp>
        <p:nvSpPr>
          <p:cNvPr id="20482" name="Rectangle 3">
            <a:extLst>
              <a:ext uri="{FF2B5EF4-FFF2-40B4-BE49-F238E27FC236}">
                <a16:creationId xmlns:a16="http://schemas.microsoft.com/office/drawing/2014/main" id="{59CB10DC-BE69-2249-A599-08A426E03A4D}"/>
              </a:ext>
            </a:extLst>
          </p:cNvPr>
          <p:cNvSpPr>
            <a:spLocks noGrp="1" noChangeArrowheads="1"/>
          </p:cNvSpPr>
          <p:nvPr>
            <p:ph type="body" idx="1"/>
          </p:nvPr>
        </p:nvSpPr>
        <p:spPr>
          <a:xfrm>
            <a:off x="381000" y="762000"/>
            <a:ext cx="8382000" cy="4567238"/>
          </a:xfrm>
        </p:spPr>
        <p:txBody>
          <a:bodyPr/>
          <a:lstStyle/>
          <a:p>
            <a:pPr eaLnBrk="1" hangingPunct="1">
              <a:buFontTx/>
              <a:buNone/>
            </a:pPr>
            <a:r>
              <a:rPr lang="en-US" altLang="en-US" i="1"/>
              <a:t>Belia et al., 2005, Psychological Methods</a:t>
            </a:r>
            <a:endParaRPr lang="en-US" altLang="en-US"/>
          </a:p>
          <a:p>
            <a:pPr eaLnBrk="1" hangingPunct="1"/>
            <a:r>
              <a:rPr lang="en-US" altLang="en-US"/>
              <a:t>Recruited 3,944 authors of papers in high-impact journals in Psychology, Behavioral Neuroscience, and Medicine and gave them that test online (15% return rate)</a:t>
            </a:r>
          </a:p>
          <a:p>
            <a:pPr eaLnBrk="1" hangingPunct="1"/>
            <a:r>
              <a:rPr lang="en-US" altLang="en-US"/>
              <a:t>Also quantified use of error bars in publications in those fields</a:t>
            </a:r>
          </a:p>
          <a:p>
            <a:pPr lvl="1" eaLnBrk="1" hangingPunct="1"/>
            <a:r>
              <a:rPr lang="en-US" altLang="en-US"/>
              <a:t>Psychologists don</a:t>
            </a:r>
            <a:r>
              <a:rPr lang="ja-JP" altLang="en-US"/>
              <a:t>’</a:t>
            </a:r>
            <a:r>
              <a:rPr lang="en-US" altLang="ja-JP"/>
              <a:t>t use error bars much</a:t>
            </a:r>
          </a:p>
          <a:p>
            <a:pPr lvl="1" eaLnBrk="1" hangingPunct="1"/>
            <a:r>
              <a:rPr lang="en-US" altLang="en-US"/>
              <a:t>Neuroscientists usually use SE error bars in figures</a:t>
            </a:r>
          </a:p>
          <a:p>
            <a:pPr lvl="1" eaLnBrk="1" hangingPunct="1"/>
            <a:r>
              <a:rPr lang="en-US" altLang="en-US"/>
              <a:t>Medical researchers report 95% CIs in text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A2C55D5-43AD-F541-A2E6-2F1C615131E3}"/>
              </a:ext>
            </a:extLst>
          </p:cNvPr>
          <p:cNvSpPr>
            <a:spLocks noGrp="1" noChangeArrowheads="1"/>
          </p:cNvSpPr>
          <p:nvPr>
            <p:ph type="title"/>
          </p:nvPr>
        </p:nvSpPr>
        <p:spPr/>
        <p:txBody>
          <a:bodyPr/>
          <a:lstStyle/>
          <a:p>
            <a:pPr eaLnBrk="1" hangingPunct="1"/>
            <a:r>
              <a:rPr lang="en-US" altLang="en-US"/>
              <a:t>What Scientists Think </a:t>
            </a:r>
            <a:r>
              <a:rPr lang="en-US" altLang="en-US" u="sng"/>
              <a:t>SE Bars</a:t>
            </a:r>
            <a:r>
              <a:rPr lang="en-US" altLang="en-US"/>
              <a:t> Tell Them</a:t>
            </a:r>
          </a:p>
        </p:txBody>
      </p:sp>
      <p:pic>
        <p:nvPicPr>
          <p:cNvPr id="22530" name="Picture 4" descr="Belia_SEM">
            <a:extLst>
              <a:ext uri="{FF2B5EF4-FFF2-40B4-BE49-F238E27FC236}">
                <a16:creationId xmlns:a16="http://schemas.microsoft.com/office/drawing/2014/main" id="{2D3B3025-7A71-3446-BE5B-B776489710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3638" y="762000"/>
            <a:ext cx="4881562"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6">
            <a:extLst>
              <a:ext uri="{FF2B5EF4-FFF2-40B4-BE49-F238E27FC236}">
                <a16:creationId xmlns:a16="http://schemas.microsoft.com/office/drawing/2014/main" id="{CFE282B8-2E7F-4B48-A64C-69639006507A}"/>
              </a:ext>
            </a:extLst>
          </p:cNvPr>
          <p:cNvSpPr>
            <a:spLocks noGrp="1" noChangeArrowheads="1"/>
          </p:cNvSpPr>
          <p:nvPr>
            <p:ph type="body" idx="1"/>
          </p:nvPr>
        </p:nvSpPr>
        <p:spPr>
          <a:xfrm>
            <a:off x="985838" y="2971800"/>
            <a:ext cx="1295400" cy="336550"/>
          </a:xfrm>
          <a:noFill/>
        </p:spPr>
        <p:txBody>
          <a:bodyPr/>
          <a:lstStyle/>
          <a:p>
            <a:pPr>
              <a:spcBef>
                <a:spcPct val="0"/>
              </a:spcBef>
              <a:buFontTx/>
              <a:buNone/>
            </a:pPr>
            <a:r>
              <a:rPr lang="en-US" altLang="en-US" sz="1600" i="1" dirty="0">
                <a:solidFill>
                  <a:srgbClr val="FF0000"/>
                </a:solidFill>
              </a:rPr>
              <a:t>p</a:t>
            </a:r>
            <a:r>
              <a:rPr lang="en-US" altLang="en-US" sz="1600" dirty="0">
                <a:solidFill>
                  <a:srgbClr val="FF0000"/>
                </a:solidFill>
              </a:rPr>
              <a:t> &lt; .10</a:t>
            </a:r>
          </a:p>
        </p:txBody>
      </p:sp>
      <p:sp>
        <p:nvSpPr>
          <p:cNvPr id="22532" name="Text Box 7">
            <a:extLst>
              <a:ext uri="{FF2B5EF4-FFF2-40B4-BE49-F238E27FC236}">
                <a16:creationId xmlns:a16="http://schemas.microsoft.com/office/drawing/2014/main" id="{BD6AF2D9-75A8-3C4B-B455-31A04F4F4229}"/>
              </a:ext>
            </a:extLst>
          </p:cNvPr>
          <p:cNvSpPr txBox="1">
            <a:spLocks noChangeArrowheads="1"/>
          </p:cNvSpPr>
          <p:nvPr/>
        </p:nvSpPr>
        <p:spPr bwMode="auto">
          <a:xfrm>
            <a:off x="909638" y="2514600"/>
            <a:ext cx="1295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i="1" dirty="0">
                <a:solidFill>
                  <a:srgbClr val="FF0000"/>
                </a:solidFill>
              </a:rPr>
              <a:t>p</a:t>
            </a:r>
            <a:r>
              <a:rPr lang="en-US" altLang="en-US" sz="1600" dirty="0">
                <a:solidFill>
                  <a:srgbClr val="FF0000"/>
                </a:solidFill>
              </a:rPr>
              <a:t> &lt; .025</a:t>
            </a:r>
          </a:p>
        </p:txBody>
      </p:sp>
      <p:sp>
        <p:nvSpPr>
          <p:cNvPr id="22533" name="Line 8">
            <a:extLst>
              <a:ext uri="{FF2B5EF4-FFF2-40B4-BE49-F238E27FC236}">
                <a16:creationId xmlns:a16="http://schemas.microsoft.com/office/drawing/2014/main" id="{55E6E621-32B8-F34C-A38E-E23C71184D4C}"/>
              </a:ext>
            </a:extLst>
          </p:cNvPr>
          <p:cNvSpPr>
            <a:spLocks noChangeShapeType="1"/>
          </p:cNvSpPr>
          <p:nvPr/>
        </p:nvSpPr>
        <p:spPr bwMode="auto">
          <a:xfrm flipV="1">
            <a:off x="1824038" y="3352800"/>
            <a:ext cx="1752600"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9">
            <a:extLst>
              <a:ext uri="{FF2B5EF4-FFF2-40B4-BE49-F238E27FC236}">
                <a16:creationId xmlns:a16="http://schemas.microsoft.com/office/drawing/2014/main" id="{05F8B7A8-E4D9-6F49-8650-F36F77F98D3D}"/>
              </a:ext>
            </a:extLst>
          </p:cNvPr>
          <p:cNvSpPr>
            <a:spLocks noChangeShapeType="1"/>
          </p:cNvSpPr>
          <p:nvPr/>
        </p:nvSpPr>
        <p:spPr bwMode="auto">
          <a:xfrm flipV="1">
            <a:off x="1824038" y="3124200"/>
            <a:ext cx="990600"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10">
            <a:extLst>
              <a:ext uri="{FF2B5EF4-FFF2-40B4-BE49-F238E27FC236}">
                <a16:creationId xmlns:a16="http://schemas.microsoft.com/office/drawing/2014/main" id="{90BC3BAA-7EB3-3C45-8327-17AA96CF354C}"/>
              </a:ext>
            </a:extLst>
          </p:cNvPr>
          <p:cNvSpPr>
            <a:spLocks noChangeShapeType="1"/>
          </p:cNvSpPr>
          <p:nvPr/>
        </p:nvSpPr>
        <p:spPr bwMode="auto">
          <a:xfrm flipV="1">
            <a:off x="1824038" y="2667000"/>
            <a:ext cx="990600"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11">
            <a:extLst>
              <a:ext uri="{FF2B5EF4-FFF2-40B4-BE49-F238E27FC236}">
                <a16:creationId xmlns:a16="http://schemas.microsoft.com/office/drawing/2014/main" id="{98AB20C4-55CD-054D-BCB2-8DEE3166B4FE}"/>
              </a:ext>
            </a:extLst>
          </p:cNvPr>
          <p:cNvSpPr txBox="1">
            <a:spLocks noChangeArrowheads="1"/>
          </p:cNvSpPr>
          <p:nvPr/>
        </p:nvSpPr>
        <p:spPr bwMode="auto">
          <a:xfrm>
            <a:off x="909638" y="3200400"/>
            <a:ext cx="1295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0000"/>
                </a:solidFill>
              </a:rPr>
              <a:t>abutting rule of thumb</a:t>
            </a:r>
          </a:p>
        </p:txBody>
      </p:sp>
      <p:sp>
        <p:nvSpPr>
          <p:cNvPr id="22537" name="Oval 12">
            <a:extLst>
              <a:ext uri="{FF2B5EF4-FFF2-40B4-BE49-F238E27FC236}">
                <a16:creationId xmlns:a16="http://schemas.microsoft.com/office/drawing/2014/main" id="{7CD8F8E7-74DE-6442-85F1-DA6CB9B8A0CA}"/>
              </a:ext>
            </a:extLst>
          </p:cNvPr>
          <p:cNvSpPr>
            <a:spLocks noChangeArrowheads="1"/>
          </p:cNvSpPr>
          <p:nvPr/>
        </p:nvSpPr>
        <p:spPr bwMode="auto">
          <a:xfrm>
            <a:off x="4948238" y="5105400"/>
            <a:ext cx="1295400" cy="685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38" name="Text Box 13">
            <a:extLst>
              <a:ext uri="{FF2B5EF4-FFF2-40B4-BE49-F238E27FC236}">
                <a16:creationId xmlns:a16="http://schemas.microsoft.com/office/drawing/2014/main" id="{4680F928-F24B-404C-9D14-2BEB4CD570CA}"/>
              </a:ext>
            </a:extLst>
          </p:cNvPr>
          <p:cNvSpPr txBox="1">
            <a:spLocks noChangeArrowheads="1"/>
          </p:cNvSpPr>
          <p:nvPr/>
        </p:nvSpPr>
        <p:spPr bwMode="auto">
          <a:xfrm>
            <a:off x="3657600" y="6384925"/>
            <a:ext cx="2667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i="1"/>
              <a:t>Belia et al., 2005</a:t>
            </a:r>
          </a:p>
        </p:txBody>
      </p:sp>
      <p:sp>
        <p:nvSpPr>
          <p:cNvPr id="12302" name="Text Box 14">
            <a:extLst>
              <a:ext uri="{FF2B5EF4-FFF2-40B4-BE49-F238E27FC236}">
                <a16:creationId xmlns:a16="http://schemas.microsoft.com/office/drawing/2014/main" id="{D599E79C-EC9B-7F43-A866-E565FEF41897}"/>
              </a:ext>
            </a:extLst>
          </p:cNvPr>
          <p:cNvSpPr txBox="1">
            <a:spLocks noChangeArrowheads="1"/>
          </p:cNvSpPr>
          <p:nvPr/>
        </p:nvSpPr>
        <p:spPr bwMode="auto">
          <a:xfrm>
            <a:off x="3957638" y="1125538"/>
            <a:ext cx="830262"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a:solidFill>
                <a:srgbClr val="FF0000"/>
              </a:solidFill>
              <a:latin typeface="Arial" charset="0"/>
              <a:ea typeface="ＭＳ Ｐゴシック" charset="0"/>
            </a:endParaRPr>
          </a:p>
          <a:p>
            <a:pPr>
              <a:defRPr/>
            </a:pPr>
            <a:r>
              <a:rPr lang="en-US" sz="1000">
                <a:solidFill>
                  <a:srgbClr val="FF0000"/>
                </a:solidFill>
                <a:latin typeface="Arial" charset="0"/>
                <a:ea typeface="ＭＳ Ｐゴシック" charset="0"/>
              </a:rPr>
              <a:t>Psychology</a:t>
            </a:r>
          </a:p>
        </p:txBody>
      </p:sp>
      <p:sp>
        <p:nvSpPr>
          <p:cNvPr id="12303" name="Text Box 15">
            <a:extLst>
              <a:ext uri="{FF2B5EF4-FFF2-40B4-BE49-F238E27FC236}">
                <a16:creationId xmlns:a16="http://schemas.microsoft.com/office/drawing/2014/main" id="{A4255A6B-F378-2845-9E67-0C0A6E3E56A5}"/>
              </a:ext>
            </a:extLst>
          </p:cNvPr>
          <p:cNvSpPr txBox="1">
            <a:spLocks noChangeArrowheads="1"/>
          </p:cNvSpPr>
          <p:nvPr/>
        </p:nvSpPr>
        <p:spPr bwMode="auto">
          <a:xfrm>
            <a:off x="5127625" y="1125538"/>
            <a:ext cx="957263"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rgbClr val="FF0000"/>
                </a:solidFill>
                <a:latin typeface="Arial" charset="0"/>
                <a:ea typeface="ＭＳ Ｐゴシック" charset="0"/>
              </a:rPr>
              <a:t>Behavioral</a:t>
            </a:r>
            <a:br>
              <a:rPr lang="en-US" sz="1000">
                <a:solidFill>
                  <a:srgbClr val="FF0000"/>
                </a:solidFill>
                <a:latin typeface="Arial" charset="0"/>
                <a:ea typeface="ＭＳ Ｐゴシック" charset="0"/>
              </a:rPr>
            </a:br>
            <a:r>
              <a:rPr lang="en-US" sz="1000">
                <a:solidFill>
                  <a:srgbClr val="FF0000"/>
                </a:solidFill>
                <a:latin typeface="Arial" charset="0"/>
                <a:ea typeface="ＭＳ Ｐゴシック" charset="0"/>
              </a:rPr>
              <a:t>Neuroscience</a:t>
            </a:r>
          </a:p>
        </p:txBody>
      </p:sp>
      <p:sp>
        <p:nvSpPr>
          <p:cNvPr id="12304" name="Text Box 16">
            <a:extLst>
              <a:ext uri="{FF2B5EF4-FFF2-40B4-BE49-F238E27FC236}">
                <a16:creationId xmlns:a16="http://schemas.microsoft.com/office/drawing/2014/main" id="{80459854-CB36-934E-B382-7EFC0602CE5C}"/>
              </a:ext>
            </a:extLst>
          </p:cNvPr>
          <p:cNvSpPr txBox="1">
            <a:spLocks noChangeArrowheads="1"/>
          </p:cNvSpPr>
          <p:nvPr/>
        </p:nvSpPr>
        <p:spPr bwMode="auto">
          <a:xfrm>
            <a:off x="6402388" y="1125538"/>
            <a:ext cx="690562"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a:solidFill>
                <a:srgbClr val="FF0000"/>
              </a:solidFill>
              <a:latin typeface="Arial" charset="0"/>
              <a:ea typeface="ＭＳ Ｐゴシック" charset="0"/>
            </a:endParaRPr>
          </a:p>
          <a:p>
            <a:pPr>
              <a:defRPr/>
            </a:pPr>
            <a:r>
              <a:rPr lang="en-US" sz="1000">
                <a:solidFill>
                  <a:srgbClr val="FF0000"/>
                </a:solidFill>
                <a:latin typeface="Arial" charset="0"/>
                <a:ea typeface="ＭＳ Ｐゴシック" charset="0"/>
              </a:rPr>
              <a:t>Medicine</a:t>
            </a:r>
          </a:p>
        </p:txBody>
      </p:sp>
      <p:sp>
        <p:nvSpPr>
          <p:cNvPr id="12305" name="Rectangle 17">
            <a:extLst>
              <a:ext uri="{FF2B5EF4-FFF2-40B4-BE49-F238E27FC236}">
                <a16:creationId xmlns:a16="http://schemas.microsoft.com/office/drawing/2014/main" id="{F0123DEF-E57E-8340-BF27-4914AE834707}"/>
              </a:ext>
            </a:extLst>
          </p:cNvPr>
          <p:cNvSpPr>
            <a:spLocks noChangeArrowheads="1"/>
          </p:cNvSpPr>
          <p:nvPr/>
        </p:nvSpPr>
        <p:spPr bwMode="auto">
          <a:xfrm>
            <a:off x="2987675" y="1235075"/>
            <a:ext cx="360363" cy="2873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2306" name="Text Box 18">
            <a:extLst>
              <a:ext uri="{FF2B5EF4-FFF2-40B4-BE49-F238E27FC236}">
                <a16:creationId xmlns:a16="http://schemas.microsoft.com/office/drawing/2014/main" id="{319AECDA-E596-044B-A98A-56ACC919E877}"/>
              </a:ext>
            </a:extLst>
          </p:cNvPr>
          <p:cNvSpPr txBox="1">
            <a:spLocks noChangeArrowheads="1"/>
          </p:cNvSpPr>
          <p:nvPr/>
        </p:nvSpPr>
        <p:spPr bwMode="auto">
          <a:xfrm>
            <a:off x="2916238" y="1125538"/>
            <a:ext cx="815975"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rgbClr val="FF0000"/>
                </a:solidFill>
                <a:latin typeface="Arial" charset="0"/>
                <a:ea typeface="ＭＳ Ｐゴシック" charset="0"/>
              </a:rPr>
              <a:t>Correct</a:t>
            </a:r>
          </a:p>
          <a:p>
            <a:pPr algn="ctr">
              <a:defRPr/>
            </a:pPr>
            <a:r>
              <a:rPr lang="en-US" sz="1000">
                <a:solidFill>
                  <a:srgbClr val="FF0000"/>
                </a:solidFill>
                <a:latin typeface="Arial" charset="0"/>
                <a:ea typeface="ＭＳ Ｐゴシック" charset="0"/>
              </a:rPr>
              <a:t>Responses</a:t>
            </a:r>
          </a:p>
        </p:txBody>
      </p:sp>
      <p:sp>
        <p:nvSpPr>
          <p:cNvPr id="12308" name="Rectangle 20">
            <a:extLst>
              <a:ext uri="{FF2B5EF4-FFF2-40B4-BE49-F238E27FC236}">
                <a16:creationId xmlns:a16="http://schemas.microsoft.com/office/drawing/2014/main" id="{04A6AC24-1E58-1847-9789-973DDBFEF8D2}"/>
              </a:ext>
            </a:extLst>
          </p:cNvPr>
          <p:cNvSpPr>
            <a:spLocks noChangeArrowheads="1"/>
          </p:cNvSpPr>
          <p:nvPr/>
        </p:nvSpPr>
        <p:spPr bwMode="auto">
          <a:xfrm>
            <a:off x="2843213" y="765175"/>
            <a:ext cx="4321175" cy="36036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D42FBED-3091-534F-8528-68893B843901}"/>
              </a:ext>
            </a:extLst>
          </p:cNvPr>
          <p:cNvSpPr>
            <a:spLocks noGrp="1" noChangeArrowheads="1"/>
          </p:cNvSpPr>
          <p:nvPr>
            <p:ph type="title"/>
          </p:nvPr>
        </p:nvSpPr>
        <p:spPr/>
        <p:txBody>
          <a:bodyPr/>
          <a:lstStyle/>
          <a:p>
            <a:pPr eaLnBrk="1" hangingPunct="1"/>
            <a:r>
              <a:rPr lang="en-US" altLang="en-US"/>
              <a:t>What Scientists Think </a:t>
            </a:r>
            <a:r>
              <a:rPr lang="en-US" altLang="en-US" u="sng"/>
              <a:t>95%CI Bars</a:t>
            </a:r>
            <a:r>
              <a:rPr lang="en-US" altLang="en-US"/>
              <a:t> Tell Them</a:t>
            </a:r>
          </a:p>
        </p:txBody>
      </p:sp>
      <p:pic>
        <p:nvPicPr>
          <p:cNvPr id="24578" name="Picture 10" descr="Belia_CI">
            <a:extLst>
              <a:ext uri="{FF2B5EF4-FFF2-40B4-BE49-F238E27FC236}">
                <a16:creationId xmlns:a16="http://schemas.microsoft.com/office/drawing/2014/main" id="{C6F4DAF2-232B-1741-AC98-0695A02A57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8388" y="685800"/>
            <a:ext cx="47386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Line 6">
            <a:extLst>
              <a:ext uri="{FF2B5EF4-FFF2-40B4-BE49-F238E27FC236}">
                <a16:creationId xmlns:a16="http://schemas.microsoft.com/office/drawing/2014/main" id="{720928AD-3247-FC48-8CFC-2E5F263EFF5E}"/>
              </a:ext>
            </a:extLst>
          </p:cNvPr>
          <p:cNvSpPr>
            <a:spLocks noChangeShapeType="1"/>
          </p:cNvSpPr>
          <p:nvPr/>
        </p:nvSpPr>
        <p:spPr bwMode="auto">
          <a:xfrm flipV="1">
            <a:off x="1676400" y="3200400"/>
            <a:ext cx="1752600" cy="0"/>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0" name="Text Box 9">
            <a:extLst>
              <a:ext uri="{FF2B5EF4-FFF2-40B4-BE49-F238E27FC236}">
                <a16:creationId xmlns:a16="http://schemas.microsoft.com/office/drawing/2014/main" id="{062FEA06-C29B-0542-A3AF-CD2BCAC3CD86}"/>
              </a:ext>
            </a:extLst>
          </p:cNvPr>
          <p:cNvSpPr txBox="1">
            <a:spLocks noChangeArrowheads="1"/>
          </p:cNvSpPr>
          <p:nvPr/>
        </p:nvSpPr>
        <p:spPr bwMode="auto">
          <a:xfrm>
            <a:off x="685800" y="3048000"/>
            <a:ext cx="12954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0000"/>
                </a:solidFill>
              </a:rPr>
              <a:t>abutting rule of thumb</a:t>
            </a:r>
          </a:p>
        </p:txBody>
      </p:sp>
      <p:sp>
        <p:nvSpPr>
          <p:cNvPr id="24581" name="Oval 13">
            <a:extLst>
              <a:ext uri="{FF2B5EF4-FFF2-40B4-BE49-F238E27FC236}">
                <a16:creationId xmlns:a16="http://schemas.microsoft.com/office/drawing/2014/main" id="{39C24E82-987B-4A42-BE59-FC4E985867D8}"/>
              </a:ext>
            </a:extLst>
          </p:cNvPr>
          <p:cNvSpPr>
            <a:spLocks noChangeArrowheads="1"/>
          </p:cNvSpPr>
          <p:nvPr/>
        </p:nvSpPr>
        <p:spPr bwMode="auto">
          <a:xfrm>
            <a:off x="4462463" y="5238750"/>
            <a:ext cx="1295400" cy="685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82" name="Text Box 14">
            <a:extLst>
              <a:ext uri="{FF2B5EF4-FFF2-40B4-BE49-F238E27FC236}">
                <a16:creationId xmlns:a16="http://schemas.microsoft.com/office/drawing/2014/main" id="{21DE8113-5F92-9042-8374-038EDEBF46C6}"/>
              </a:ext>
            </a:extLst>
          </p:cNvPr>
          <p:cNvSpPr txBox="1">
            <a:spLocks noChangeArrowheads="1"/>
          </p:cNvSpPr>
          <p:nvPr/>
        </p:nvSpPr>
        <p:spPr bwMode="auto">
          <a:xfrm>
            <a:off x="3429000" y="6384925"/>
            <a:ext cx="2667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i="1"/>
              <a:t>Belia et al., 2005</a:t>
            </a:r>
          </a:p>
        </p:txBody>
      </p:sp>
      <p:sp>
        <p:nvSpPr>
          <p:cNvPr id="13327" name="Text Box 15">
            <a:extLst>
              <a:ext uri="{FF2B5EF4-FFF2-40B4-BE49-F238E27FC236}">
                <a16:creationId xmlns:a16="http://schemas.microsoft.com/office/drawing/2014/main" id="{828CDB64-931A-8943-A3D5-75D0C7146BC0}"/>
              </a:ext>
            </a:extLst>
          </p:cNvPr>
          <p:cNvSpPr txBox="1">
            <a:spLocks noChangeArrowheads="1"/>
          </p:cNvSpPr>
          <p:nvPr/>
        </p:nvSpPr>
        <p:spPr bwMode="auto">
          <a:xfrm>
            <a:off x="3708400" y="1052513"/>
            <a:ext cx="830263"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a:solidFill>
                <a:srgbClr val="FF0000"/>
              </a:solidFill>
              <a:latin typeface="Arial" charset="0"/>
              <a:ea typeface="ＭＳ Ｐゴシック" charset="0"/>
            </a:endParaRPr>
          </a:p>
          <a:p>
            <a:pPr>
              <a:defRPr/>
            </a:pPr>
            <a:r>
              <a:rPr lang="en-US" sz="1000">
                <a:solidFill>
                  <a:srgbClr val="FF0000"/>
                </a:solidFill>
                <a:latin typeface="Arial" charset="0"/>
                <a:ea typeface="ＭＳ Ｐゴシック" charset="0"/>
              </a:rPr>
              <a:t>Psychology</a:t>
            </a:r>
          </a:p>
        </p:txBody>
      </p:sp>
      <p:sp>
        <p:nvSpPr>
          <p:cNvPr id="13328" name="Text Box 16">
            <a:extLst>
              <a:ext uri="{FF2B5EF4-FFF2-40B4-BE49-F238E27FC236}">
                <a16:creationId xmlns:a16="http://schemas.microsoft.com/office/drawing/2014/main" id="{110DBB2C-EC98-6A44-9091-AF8ABAD1D007}"/>
              </a:ext>
            </a:extLst>
          </p:cNvPr>
          <p:cNvSpPr txBox="1">
            <a:spLocks noChangeArrowheads="1"/>
          </p:cNvSpPr>
          <p:nvPr/>
        </p:nvSpPr>
        <p:spPr bwMode="auto">
          <a:xfrm>
            <a:off x="4767263" y="1052513"/>
            <a:ext cx="957262"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rgbClr val="FF0000"/>
                </a:solidFill>
                <a:latin typeface="Arial" charset="0"/>
                <a:ea typeface="ＭＳ Ｐゴシック" charset="0"/>
              </a:rPr>
              <a:t>Behavioral</a:t>
            </a:r>
            <a:br>
              <a:rPr lang="en-US" sz="1000">
                <a:solidFill>
                  <a:srgbClr val="FF0000"/>
                </a:solidFill>
                <a:latin typeface="Arial" charset="0"/>
                <a:ea typeface="ＭＳ Ｐゴシック" charset="0"/>
              </a:rPr>
            </a:br>
            <a:r>
              <a:rPr lang="en-US" sz="1000">
                <a:solidFill>
                  <a:srgbClr val="FF0000"/>
                </a:solidFill>
                <a:latin typeface="Arial" charset="0"/>
                <a:ea typeface="ＭＳ Ｐゴシック" charset="0"/>
              </a:rPr>
              <a:t>Neuroscience</a:t>
            </a:r>
          </a:p>
        </p:txBody>
      </p:sp>
      <p:sp>
        <p:nvSpPr>
          <p:cNvPr id="13329" name="Text Box 17">
            <a:extLst>
              <a:ext uri="{FF2B5EF4-FFF2-40B4-BE49-F238E27FC236}">
                <a16:creationId xmlns:a16="http://schemas.microsoft.com/office/drawing/2014/main" id="{D5A472AF-6CDA-DD4D-A853-6F7B11F20DCD}"/>
              </a:ext>
            </a:extLst>
          </p:cNvPr>
          <p:cNvSpPr txBox="1">
            <a:spLocks noChangeArrowheads="1"/>
          </p:cNvSpPr>
          <p:nvPr/>
        </p:nvSpPr>
        <p:spPr bwMode="auto">
          <a:xfrm>
            <a:off x="5940425" y="1052513"/>
            <a:ext cx="690563"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000">
              <a:solidFill>
                <a:srgbClr val="FF0000"/>
              </a:solidFill>
              <a:latin typeface="Arial" charset="0"/>
              <a:ea typeface="ＭＳ Ｐゴシック" charset="0"/>
            </a:endParaRPr>
          </a:p>
          <a:p>
            <a:pPr>
              <a:defRPr/>
            </a:pPr>
            <a:r>
              <a:rPr lang="en-US" sz="1000">
                <a:solidFill>
                  <a:srgbClr val="FF0000"/>
                </a:solidFill>
                <a:latin typeface="Arial" charset="0"/>
                <a:ea typeface="ＭＳ Ｐゴシック" charset="0"/>
              </a:rPr>
              <a:t>Medicine</a:t>
            </a:r>
          </a:p>
        </p:txBody>
      </p:sp>
      <p:sp>
        <p:nvSpPr>
          <p:cNvPr id="13330" name="Rectangle 18">
            <a:extLst>
              <a:ext uri="{FF2B5EF4-FFF2-40B4-BE49-F238E27FC236}">
                <a16:creationId xmlns:a16="http://schemas.microsoft.com/office/drawing/2014/main" id="{A562EC31-EF6E-424A-A207-4DB32F144035}"/>
              </a:ext>
            </a:extLst>
          </p:cNvPr>
          <p:cNvSpPr>
            <a:spLocks noChangeArrowheads="1"/>
          </p:cNvSpPr>
          <p:nvPr/>
        </p:nvSpPr>
        <p:spPr bwMode="auto">
          <a:xfrm>
            <a:off x="2916238" y="1162050"/>
            <a:ext cx="360362" cy="2873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3331" name="Text Box 19">
            <a:extLst>
              <a:ext uri="{FF2B5EF4-FFF2-40B4-BE49-F238E27FC236}">
                <a16:creationId xmlns:a16="http://schemas.microsoft.com/office/drawing/2014/main" id="{B72E7CDB-AF59-7744-87F7-74DDEDE66030}"/>
              </a:ext>
            </a:extLst>
          </p:cNvPr>
          <p:cNvSpPr txBox="1">
            <a:spLocks noChangeArrowheads="1"/>
          </p:cNvSpPr>
          <p:nvPr/>
        </p:nvSpPr>
        <p:spPr bwMode="auto">
          <a:xfrm>
            <a:off x="2844800" y="1052513"/>
            <a:ext cx="815975" cy="3968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rgbClr val="FF0000"/>
                </a:solidFill>
                <a:latin typeface="Arial" charset="0"/>
                <a:ea typeface="ＭＳ Ｐゴシック" charset="0"/>
              </a:rPr>
              <a:t>Correct</a:t>
            </a:r>
          </a:p>
          <a:p>
            <a:pPr algn="ctr">
              <a:defRPr/>
            </a:pPr>
            <a:r>
              <a:rPr lang="en-US" sz="1000">
                <a:solidFill>
                  <a:srgbClr val="FF0000"/>
                </a:solidFill>
                <a:latin typeface="Arial" charset="0"/>
                <a:ea typeface="ＭＳ Ｐゴシック" charset="0"/>
              </a:rPr>
              <a:t>Responses</a:t>
            </a:r>
          </a:p>
        </p:txBody>
      </p:sp>
      <p:sp>
        <p:nvSpPr>
          <p:cNvPr id="13332" name="Rectangle 20">
            <a:extLst>
              <a:ext uri="{FF2B5EF4-FFF2-40B4-BE49-F238E27FC236}">
                <a16:creationId xmlns:a16="http://schemas.microsoft.com/office/drawing/2014/main" id="{13FA29CF-3EDE-4742-90B5-12420D668C22}"/>
              </a:ext>
            </a:extLst>
          </p:cNvPr>
          <p:cNvSpPr>
            <a:spLocks noChangeArrowheads="1"/>
          </p:cNvSpPr>
          <p:nvPr/>
        </p:nvSpPr>
        <p:spPr bwMode="auto">
          <a:xfrm>
            <a:off x="2771775" y="692150"/>
            <a:ext cx="4321175" cy="36036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0">
            <a:extLst>
              <a:ext uri="{FF2B5EF4-FFF2-40B4-BE49-F238E27FC236}">
                <a16:creationId xmlns:a16="http://schemas.microsoft.com/office/drawing/2014/main" id="{BC5ADDB3-73DA-954C-B93C-AE39319CDF04}"/>
              </a:ext>
            </a:extLst>
          </p:cNvPr>
          <p:cNvSpPr>
            <a:spLocks noGrp="1" noChangeArrowheads="1"/>
          </p:cNvSpPr>
          <p:nvPr>
            <p:ph type="title"/>
          </p:nvPr>
        </p:nvSpPr>
        <p:spPr/>
        <p:txBody>
          <a:bodyPr/>
          <a:lstStyle/>
          <a:p>
            <a:pPr eaLnBrk="1" hangingPunct="1"/>
            <a:r>
              <a:rPr lang="en-US" altLang="en-US"/>
              <a:t>What Do Error Bars Tell You?</a:t>
            </a:r>
          </a:p>
        </p:txBody>
      </p:sp>
      <p:sp>
        <p:nvSpPr>
          <p:cNvPr id="26626" name="Rectangle 31">
            <a:extLst>
              <a:ext uri="{FF2B5EF4-FFF2-40B4-BE49-F238E27FC236}">
                <a16:creationId xmlns:a16="http://schemas.microsoft.com/office/drawing/2014/main" id="{F025BB8D-F822-2A46-836C-B49C6AEEBFC7}"/>
              </a:ext>
            </a:extLst>
          </p:cNvPr>
          <p:cNvSpPr>
            <a:spLocks noGrp="1" noChangeArrowheads="1"/>
          </p:cNvSpPr>
          <p:nvPr>
            <p:ph type="body" idx="1"/>
          </p:nvPr>
        </p:nvSpPr>
        <p:spPr>
          <a:xfrm>
            <a:off x="381000" y="762000"/>
            <a:ext cx="8382000" cy="5938838"/>
          </a:xfrm>
        </p:spPr>
        <p:txBody>
          <a:bodyPr/>
          <a:lstStyle/>
          <a:p>
            <a:pPr eaLnBrk="1" hangingPunct="1"/>
            <a:r>
              <a:rPr lang="en-US" altLang="en-US"/>
              <a:t>It depends what type of error bars you use</a:t>
            </a:r>
          </a:p>
          <a:p>
            <a:pPr lvl="1" eaLnBrk="1" hangingPunct="1"/>
            <a:r>
              <a:rPr lang="en-US" altLang="en-US"/>
              <a:t>standard deviation (SD)</a:t>
            </a:r>
          </a:p>
          <a:p>
            <a:pPr lvl="1" eaLnBrk="1" hangingPunct="1"/>
            <a:r>
              <a:rPr lang="en-US" altLang="en-US"/>
              <a:t>standard error (SE)</a:t>
            </a:r>
          </a:p>
          <a:p>
            <a:pPr lvl="1" eaLnBrk="1" hangingPunct="1"/>
            <a:r>
              <a:rPr lang="en-US" altLang="en-US"/>
              <a:t>95% confidence intervals (95%CI)</a:t>
            </a:r>
          </a:p>
          <a:p>
            <a:pPr eaLnBrk="1" hangingPunct="1"/>
            <a:endParaRPr lang="en-US" altLang="en-US"/>
          </a:p>
          <a:p>
            <a:pPr eaLnBrk="1" hangingPunct="1"/>
            <a:r>
              <a:rPr lang="en-US" altLang="en-US"/>
              <a:t>It depends what your questions are</a:t>
            </a:r>
          </a:p>
          <a:p>
            <a:pPr lvl="1" eaLnBrk="1" hangingPunct="1"/>
            <a:r>
              <a:rPr lang="ja-JP" altLang="en-US"/>
              <a:t>“</a:t>
            </a:r>
            <a:r>
              <a:rPr lang="en-US" altLang="ja-JP"/>
              <a:t>What is the likely mean of a population?</a:t>
            </a:r>
            <a:r>
              <a:rPr lang="ja-JP" altLang="en-US"/>
              <a:t>”</a:t>
            </a:r>
            <a:endParaRPr lang="en-US" altLang="ja-JP"/>
          </a:p>
          <a:p>
            <a:pPr lvl="2" eaLnBrk="1" hangingPunct="1"/>
            <a:r>
              <a:rPr lang="en-US" altLang="en-US"/>
              <a:t>Error bars, particularly 95%CI are valuable</a:t>
            </a:r>
          </a:p>
          <a:p>
            <a:pPr lvl="1" eaLnBrk="1" hangingPunct="1"/>
            <a:r>
              <a:rPr lang="ja-JP" altLang="en-US"/>
              <a:t>“</a:t>
            </a:r>
            <a:r>
              <a:rPr lang="en-US" altLang="ja-JP"/>
              <a:t>Are two groups significantly different?</a:t>
            </a:r>
            <a:r>
              <a:rPr lang="ja-JP" altLang="en-US"/>
              <a:t>”</a:t>
            </a:r>
            <a:endParaRPr lang="en-US" altLang="ja-JP"/>
          </a:p>
          <a:p>
            <a:pPr lvl="2" eaLnBrk="1" hangingPunct="1"/>
            <a:r>
              <a:rPr lang="en-US" altLang="en-US"/>
              <a:t>Error bars can be informative if you know how to interpret them</a:t>
            </a:r>
          </a:p>
          <a:p>
            <a:pPr lvl="1" eaLnBrk="1" hangingPunct="1"/>
            <a:r>
              <a:rPr lang="ja-JP" altLang="en-US"/>
              <a:t>“</a:t>
            </a:r>
            <a:r>
              <a:rPr lang="en-US" altLang="ja-JP"/>
              <a:t>Are two conditions tested in the same subjects significantly different?</a:t>
            </a:r>
            <a:r>
              <a:rPr lang="ja-JP" altLang="en-US"/>
              <a:t>”</a:t>
            </a:r>
            <a:endParaRPr lang="en-US" altLang="ja-JP"/>
          </a:p>
          <a:p>
            <a:pPr lvl="2" eaLnBrk="1" hangingPunct="1"/>
            <a:r>
              <a:rPr lang="en-US" altLang="en-US"/>
              <a:t>Conventional error bars are completely uninformative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59CBEDC-B8E7-804C-B179-AADC035DC279}"/>
              </a:ext>
            </a:extLst>
          </p:cNvPr>
          <p:cNvSpPr>
            <a:spLocks noGrp="1" noChangeArrowheads="1"/>
          </p:cNvSpPr>
          <p:nvPr>
            <p:ph type="title"/>
          </p:nvPr>
        </p:nvSpPr>
        <p:spPr/>
        <p:txBody>
          <a:bodyPr/>
          <a:lstStyle/>
          <a:p>
            <a:pPr eaLnBrk="1" hangingPunct="1"/>
            <a:r>
              <a:rPr lang="en-US" altLang="en-US"/>
              <a:t>Computation of </a:t>
            </a:r>
            <a:r>
              <a:rPr lang="en-US" altLang="en-US" u="sng"/>
              <a:t>Standard Deviation</a:t>
            </a:r>
            <a:endParaRPr lang="en-US" altLang="en-US"/>
          </a:p>
        </p:txBody>
      </p:sp>
      <p:sp>
        <p:nvSpPr>
          <p:cNvPr id="28674" name="Rectangle 3">
            <a:extLst>
              <a:ext uri="{FF2B5EF4-FFF2-40B4-BE49-F238E27FC236}">
                <a16:creationId xmlns:a16="http://schemas.microsoft.com/office/drawing/2014/main" id="{FB80948A-6768-8841-9FDC-7818B58D519B}"/>
              </a:ext>
            </a:extLst>
          </p:cNvPr>
          <p:cNvSpPr>
            <a:spLocks noGrp="1" noChangeArrowheads="1"/>
          </p:cNvSpPr>
          <p:nvPr>
            <p:ph type="body" idx="1"/>
          </p:nvPr>
        </p:nvSpPr>
        <p:spPr>
          <a:xfrm>
            <a:off x="381000" y="762000"/>
            <a:ext cx="8382000" cy="1835150"/>
          </a:xfrm>
        </p:spPr>
        <p:txBody>
          <a:bodyPr/>
          <a:lstStyle/>
          <a:p>
            <a:pPr eaLnBrk="1" hangingPunct="1"/>
            <a:r>
              <a:rPr lang="en-US" altLang="en-US"/>
              <a:t>variance (s</a:t>
            </a:r>
            <a:r>
              <a:rPr lang="en-US" altLang="en-US" baseline="30000"/>
              <a:t>2</a:t>
            </a:r>
            <a:r>
              <a:rPr lang="en-US" altLang="en-US"/>
              <a:t>) = spread around mean</a:t>
            </a:r>
          </a:p>
          <a:p>
            <a:pPr eaLnBrk="1" hangingPunct="1"/>
            <a:r>
              <a:rPr lang="en-US" altLang="en-US"/>
              <a:t>standard deviation = s = SQRT(s</a:t>
            </a:r>
            <a:r>
              <a:rPr lang="en-US" altLang="en-US" baseline="30000"/>
              <a:t>2</a:t>
            </a:r>
            <a:r>
              <a:rPr lang="en-US" altLang="en-US"/>
              <a:t>)</a:t>
            </a:r>
          </a:p>
          <a:p>
            <a:pPr lvl="1" eaLnBrk="1" hangingPunct="1"/>
            <a:r>
              <a:rPr lang="en-US" altLang="en-US"/>
              <a:t>~average distance of points from mean (with outliers weighted heavily because of squaring)</a:t>
            </a:r>
          </a:p>
        </p:txBody>
      </p:sp>
      <p:pic>
        <p:nvPicPr>
          <p:cNvPr id="28675" name="Picture 4" descr="SD">
            <a:extLst>
              <a:ext uri="{FF2B5EF4-FFF2-40B4-BE49-F238E27FC236}">
                <a16:creationId xmlns:a16="http://schemas.microsoft.com/office/drawing/2014/main" id="{681C0396-27A5-9342-96ED-6455C9F71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971800"/>
            <a:ext cx="29591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ls36f4">
            <a:extLst>
              <a:ext uri="{FF2B5EF4-FFF2-40B4-BE49-F238E27FC236}">
                <a16:creationId xmlns:a16="http://schemas.microsoft.com/office/drawing/2014/main" id="{78E0F102-09FF-BB47-BD45-9F82A27B6045}"/>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t="14894"/>
          <a:stretch>
            <a:fillRect/>
          </a:stretch>
        </p:blipFill>
        <p:spPr bwMode="auto">
          <a:xfrm>
            <a:off x="4572000" y="2684463"/>
            <a:ext cx="41910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reeform 7">
            <a:extLst>
              <a:ext uri="{FF2B5EF4-FFF2-40B4-BE49-F238E27FC236}">
                <a16:creationId xmlns:a16="http://schemas.microsoft.com/office/drawing/2014/main" id="{62768034-6F44-624F-A574-6F7E2A8BBE3D}"/>
              </a:ext>
            </a:extLst>
          </p:cNvPr>
          <p:cNvSpPr>
            <a:spLocks/>
          </p:cNvSpPr>
          <p:nvPr/>
        </p:nvSpPr>
        <p:spPr bwMode="auto">
          <a:xfrm>
            <a:off x="4876800" y="2743200"/>
            <a:ext cx="3444875" cy="2219325"/>
          </a:xfrm>
          <a:custGeom>
            <a:avLst/>
            <a:gdLst>
              <a:gd name="T0" fmla="*/ 0 w 2016"/>
              <a:gd name="T1" fmla="*/ 2147483647 h 952"/>
              <a:gd name="T2" fmla="*/ 2147483647 w 2016"/>
              <a:gd name="T3" fmla="*/ 2147483647 h 952"/>
              <a:gd name="T4" fmla="*/ 2147483647 w 2016"/>
              <a:gd name="T5" fmla="*/ 2147483647 h 952"/>
              <a:gd name="T6" fmla="*/ 2147483647 w 2016"/>
              <a:gd name="T7" fmla="*/ 2147483647 h 952"/>
              <a:gd name="T8" fmla="*/ 2147483647 w 2016"/>
              <a:gd name="T9" fmla="*/ 2147483647 h 952"/>
              <a:gd name="T10" fmla="*/ 2147483647 w 2016"/>
              <a:gd name="T11" fmla="*/ 2147483647 h 952"/>
              <a:gd name="T12" fmla="*/ 2147483647 w 2016"/>
              <a:gd name="T13" fmla="*/ 2147483647 h 952"/>
              <a:gd name="T14" fmla="*/ 2147483647 w 2016"/>
              <a:gd name="T15" fmla="*/ 2147483647 h 952"/>
              <a:gd name="T16" fmla="*/ 2147483647 w 2016"/>
              <a:gd name="T17" fmla="*/ 2147483647 h 952"/>
              <a:gd name="T18" fmla="*/ 2147483647 w 2016"/>
              <a:gd name="T19" fmla="*/ 2147483647 h 952"/>
              <a:gd name="T20" fmla="*/ 2147483647 w 2016"/>
              <a:gd name="T21" fmla="*/ 2147483647 h 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6" h="952">
                <a:moveTo>
                  <a:pt x="0" y="952"/>
                </a:moveTo>
                <a:cubicBezTo>
                  <a:pt x="99" y="938"/>
                  <a:pt x="199" y="925"/>
                  <a:pt x="288" y="878"/>
                </a:cubicBezTo>
                <a:cubicBezTo>
                  <a:pt x="377" y="831"/>
                  <a:pt x="459" y="765"/>
                  <a:pt x="535" y="667"/>
                </a:cubicBezTo>
                <a:cubicBezTo>
                  <a:pt x="611" y="569"/>
                  <a:pt x="684" y="390"/>
                  <a:pt x="746" y="289"/>
                </a:cubicBezTo>
                <a:cubicBezTo>
                  <a:pt x="808" y="188"/>
                  <a:pt x="859" y="110"/>
                  <a:pt x="906" y="63"/>
                </a:cubicBezTo>
                <a:cubicBezTo>
                  <a:pt x="953" y="16"/>
                  <a:pt x="985" y="6"/>
                  <a:pt x="1030" y="5"/>
                </a:cubicBezTo>
                <a:cubicBezTo>
                  <a:pt x="1075" y="4"/>
                  <a:pt x="1121" y="0"/>
                  <a:pt x="1175" y="56"/>
                </a:cubicBezTo>
                <a:cubicBezTo>
                  <a:pt x="1229" y="112"/>
                  <a:pt x="1299" y="242"/>
                  <a:pt x="1357" y="340"/>
                </a:cubicBezTo>
                <a:cubicBezTo>
                  <a:pt x="1415" y="438"/>
                  <a:pt x="1471" y="562"/>
                  <a:pt x="1524" y="645"/>
                </a:cubicBezTo>
                <a:cubicBezTo>
                  <a:pt x="1577" y="728"/>
                  <a:pt x="1595" y="790"/>
                  <a:pt x="1677" y="841"/>
                </a:cubicBezTo>
                <a:cubicBezTo>
                  <a:pt x="1759" y="892"/>
                  <a:pt x="1887" y="922"/>
                  <a:pt x="2016" y="952"/>
                </a:cubicBezTo>
              </a:path>
            </a:pathLst>
          </a:custGeom>
          <a:noFill/>
          <a:ln w="28575" cmpd="sng">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678" name="Text Box 8">
            <a:extLst>
              <a:ext uri="{FF2B5EF4-FFF2-40B4-BE49-F238E27FC236}">
                <a16:creationId xmlns:a16="http://schemas.microsoft.com/office/drawing/2014/main" id="{A648A456-0BEA-2C42-B3CF-CA64B5E2D491}"/>
              </a:ext>
            </a:extLst>
          </p:cNvPr>
          <p:cNvSpPr txBox="1">
            <a:spLocks noChangeArrowheads="1"/>
          </p:cNvSpPr>
          <p:nvPr/>
        </p:nvSpPr>
        <p:spPr bwMode="auto">
          <a:xfrm>
            <a:off x="7216775" y="2636838"/>
            <a:ext cx="1676400"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0000"/>
                </a:solidFill>
              </a:rPr>
              <a:t>adding more subjects doesn</a:t>
            </a:r>
            <a:r>
              <a:rPr lang="ja-JP" altLang="en-US" sz="1600">
                <a:solidFill>
                  <a:srgbClr val="FF0000"/>
                </a:solidFill>
              </a:rPr>
              <a:t>’</a:t>
            </a:r>
            <a:r>
              <a:rPr lang="en-US" altLang="ja-JP" sz="1600">
                <a:solidFill>
                  <a:srgbClr val="FF0000"/>
                </a:solidFill>
              </a:rPr>
              <a:t>t change SD, just the height!</a:t>
            </a:r>
            <a:endParaRPr lang="en-US" altLang="en-US" sz="1600">
              <a:solidFill>
                <a:srgbClr val="FF0000"/>
              </a:solidFill>
            </a:endParaRPr>
          </a:p>
        </p:txBody>
      </p:sp>
      <p:sp>
        <p:nvSpPr>
          <p:cNvPr id="22537" name="Line 9">
            <a:extLst>
              <a:ext uri="{FF2B5EF4-FFF2-40B4-BE49-F238E27FC236}">
                <a16:creationId xmlns:a16="http://schemas.microsoft.com/office/drawing/2014/main" id="{6A9CD203-4607-D046-A4A8-81C6545EBE45}"/>
              </a:ext>
            </a:extLst>
          </p:cNvPr>
          <p:cNvSpPr>
            <a:spLocks noChangeShapeType="1"/>
          </p:cNvSpPr>
          <p:nvPr/>
        </p:nvSpPr>
        <p:spPr bwMode="auto">
          <a:xfrm flipV="1">
            <a:off x="6443663" y="2924175"/>
            <a:ext cx="0" cy="504825"/>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2538" name="Line 10">
            <a:extLst>
              <a:ext uri="{FF2B5EF4-FFF2-40B4-BE49-F238E27FC236}">
                <a16:creationId xmlns:a16="http://schemas.microsoft.com/office/drawing/2014/main" id="{FA24AC9B-58E7-BC4C-B82D-06B6DBEB740B}"/>
              </a:ext>
            </a:extLst>
          </p:cNvPr>
          <p:cNvSpPr>
            <a:spLocks noChangeShapeType="1"/>
          </p:cNvSpPr>
          <p:nvPr/>
        </p:nvSpPr>
        <p:spPr bwMode="auto">
          <a:xfrm flipV="1">
            <a:off x="6877050" y="2924175"/>
            <a:ext cx="0" cy="504825"/>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25D6-7FBC-7041-BEF5-B4F54B18972A}"/>
              </a:ext>
            </a:extLst>
          </p:cNvPr>
          <p:cNvSpPr>
            <a:spLocks noGrp="1"/>
          </p:cNvSpPr>
          <p:nvPr>
            <p:ph type="title"/>
          </p:nvPr>
        </p:nvSpPr>
        <p:spPr/>
        <p:txBody>
          <a:bodyPr/>
          <a:lstStyle/>
          <a:p>
            <a:r>
              <a:rPr lang="en-US" dirty="0"/>
              <a:t>Hypothetical Experiment</a:t>
            </a:r>
          </a:p>
        </p:txBody>
      </p:sp>
      <p:sp>
        <p:nvSpPr>
          <p:cNvPr id="3" name="Content Placeholder 2">
            <a:extLst>
              <a:ext uri="{FF2B5EF4-FFF2-40B4-BE49-F238E27FC236}">
                <a16:creationId xmlns:a16="http://schemas.microsoft.com/office/drawing/2014/main" id="{5420A85B-928C-C743-A629-700061D29143}"/>
              </a:ext>
            </a:extLst>
          </p:cNvPr>
          <p:cNvSpPr>
            <a:spLocks noGrp="1"/>
          </p:cNvSpPr>
          <p:nvPr>
            <p:ph idx="1"/>
          </p:nvPr>
        </p:nvSpPr>
        <p:spPr>
          <a:xfrm>
            <a:off x="4067944" y="762000"/>
            <a:ext cx="4695056" cy="2369880"/>
          </a:xfrm>
        </p:spPr>
        <p:txBody>
          <a:bodyPr/>
          <a:lstStyle/>
          <a:p>
            <a:r>
              <a:rPr lang="en-US" sz="2000" dirty="0"/>
              <a:t>A scientist claims to have created a drug that improves intelligence</a:t>
            </a:r>
          </a:p>
          <a:p>
            <a:endParaRPr lang="en-US" sz="2000" dirty="0"/>
          </a:p>
          <a:p>
            <a:r>
              <a:rPr lang="en-US" sz="2000" dirty="0"/>
              <a:t>To test this, you compare two groups of subjects, one given the drug and one given a placebo (between-subjects design)</a:t>
            </a:r>
          </a:p>
        </p:txBody>
      </p:sp>
      <p:pic>
        <p:nvPicPr>
          <p:cNvPr id="69636" name="Picture 4" descr="Limitless (film) - Wikipedia">
            <a:extLst>
              <a:ext uri="{FF2B5EF4-FFF2-40B4-BE49-F238E27FC236}">
                <a16:creationId xmlns:a16="http://schemas.microsoft.com/office/drawing/2014/main" id="{9A545B18-055A-CB4F-B813-DD69105BF2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908720"/>
            <a:ext cx="2794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2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0">
            <a:extLst>
              <a:ext uri="{FF2B5EF4-FFF2-40B4-BE49-F238E27FC236}">
                <a16:creationId xmlns:a16="http://schemas.microsoft.com/office/drawing/2014/main" id="{D542ABAA-EE6A-D948-9AA9-34CBAE2CA6D4}"/>
              </a:ext>
            </a:extLst>
          </p:cNvPr>
          <p:cNvSpPr txBox="1">
            <a:spLocks noChangeArrowheads="1"/>
          </p:cNvSpPr>
          <p:nvPr/>
        </p:nvSpPr>
        <p:spPr bwMode="auto">
          <a:xfrm rot="16200000">
            <a:off x="1012827" y="2663825"/>
            <a:ext cx="1990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IQ</a:t>
            </a:r>
          </a:p>
        </p:txBody>
      </p:sp>
      <p:sp>
        <p:nvSpPr>
          <p:cNvPr id="30722" name="Line 4">
            <a:extLst>
              <a:ext uri="{FF2B5EF4-FFF2-40B4-BE49-F238E27FC236}">
                <a16:creationId xmlns:a16="http://schemas.microsoft.com/office/drawing/2014/main" id="{00404920-EFBF-E245-AD94-7B9A76F38FE4}"/>
              </a:ext>
            </a:extLst>
          </p:cNvPr>
          <p:cNvSpPr>
            <a:spLocks noChangeShapeType="1"/>
          </p:cNvSpPr>
          <p:nvPr/>
        </p:nvSpPr>
        <p:spPr bwMode="auto">
          <a:xfrm>
            <a:off x="2957513" y="754063"/>
            <a:ext cx="0" cy="3878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3" name="Rectangle 5">
            <a:extLst>
              <a:ext uri="{FF2B5EF4-FFF2-40B4-BE49-F238E27FC236}">
                <a16:creationId xmlns:a16="http://schemas.microsoft.com/office/drawing/2014/main" id="{12E93FCF-0A24-A94A-8CD5-21C829B6B1B6}"/>
              </a:ext>
            </a:extLst>
          </p:cNvPr>
          <p:cNvSpPr>
            <a:spLocks noChangeArrowheads="1"/>
          </p:cNvSpPr>
          <p:nvPr/>
        </p:nvSpPr>
        <p:spPr bwMode="auto">
          <a:xfrm>
            <a:off x="3906838" y="1616075"/>
            <a:ext cx="603250" cy="3016250"/>
          </a:xfrm>
          <a:prstGeom prst="rect">
            <a:avLst/>
          </a:prstGeom>
          <a:solidFill>
            <a:srgbClr val="76D6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4" name="Rectangle 6">
            <a:extLst>
              <a:ext uri="{FF2B5EF4-FFF2-40B4-BE49-F238E27FC236}">
                <a16:creationId xmlns:a16="http://schemas.microsoft.com/office/drawing/2014/main" id="{3B7A8AE9-011C-1E4D-BFB6-5737A1945253}"/>
              </a:ext>
            </a:extLst>
          </p:cNvPr>
          <p:cNvSpPr>
            <a:spLocks noChangeArrowheads="1"/>
          </p:cNvSpPr>
          <p:nvPr/>
        </p:nvSpPr>
        <p:spPr bwMode="auto">
          <a:xfrm>
            <a:off x="5372100" y="1317625"/>
            <a:ext cx="603250" cy="3314700"/>
          </a:xfrm>
          <a:prstGeom prst="rect">
            <a:avLst/>
          </a:prstGeom>
          <a:solidFill>
            <a:srgbClr val="FF85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25" name="Line 7">
            <a:extLst>
              <a:ext uri="{FF2B5EF4-FFF2-40B4-BE49-F238E27FC236}">
                <a16:creationId xmlns:a16="http://schemas.microsoft.com/office/drawing/2014/main" id="{2F118C04-8B1E-104F-9B38-930BE39FDD96}"/>
              </a:ext>
            </a:extLst>
          </p:cNvPr>
          <p:cNvSpPr>
            <a:spLocks noChangeShapeType="1"/>
          </p:cNvSpPr>
          <p:nvPr/>
        </p:nvSpPr>
        <p:spPr bwMode="auto">
          <a:xfrm>
            <a:off x="2957513" y="16160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6" name="Line 8">
            <a:extLst>
              <a:ext uri="{FF2B5EF4-FFF2-40B4-BE49-F238E27FC236}">
                <a16:creationId xmlns:a16="http://schemas.microsoft.com/office/drawing/2014/main" id="{17BD3ACE-B335-A142-B334-EC6B41540E00}"/>
              </a:ext>
            </a:extLst>
          </p:cNvPr>
          <p:cNvSpPr>
            <a:spLocks noChangeShapeType="1"/>
          </p:cNvSpPr>
          <p:nvPr/>
        </p:nvSpPr>
        <p:spPr bwMode="auto">
          <a:xfrm>
            <a:off x="2957513" y="13144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9">
            <a:extLst>
              <a:ext uri="{FF2B5EF4-FFF2-40B4-BE49-F238E27FC236}">
                <a16:creationId xmlns:a16="http://schemas.microsoft.com/office/drawing/2014/main" id="{10010B95-1BED-964A-8E4C-5B22621E1848}"/>
              </a:ext>
            </a:extLst>
          </p:cNvPr>
          <p:cNvSpPr>
            <a:spLocks noChangeShapeType="1"/>
          </p:cNvSpPr>
          <p:nvPr/>
        </p:nvSpPr>
        <p:spPr bwMode="auto">
          <a:xfrm>
            <a:off x="2957513" y="10128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10">
            <a:extLst>
              <a:ext uri="{FF2B5EF4-FFF2-40B4-BE49-F238E27FC236}">
                <a16:creationId xmlns:a16="http://schemas.microsoft.com/office/drawing/2014/main" id="{1BDCCD2F-9C89-8041-B2D1-4CF4AB533866}"/>
              </a:ext>
            </a:extLst>
          </p:cNvPr>
          <p:cNvSpPr>
            <a:spLocks noChangeShapeType="1"/>
          </p:cNvSpPr>
          <p:nvPr/>
        </p:nvSpPr>
        <p:spPr bwMode="auto">
          <a:xfrm>
            <a:off x="2957513" y="37274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1">
            <a:extLst>
              <a:ext uri="{FF2B5EF4-FFF2-40B4-BE49-F238E27FC236}">
                <a16:creationId xmlns:a16="http://schemas.microsoft.com/office/drawing/2014/main" id="{1720CDE1-8B4D-644E-AF18-BBBABF2A3D40}"/>
              </a:ext>
            </a:extLst>
          </p:cNvPr>
          <p:cNvSpPr>
            <a:spLocks noChangeShapeType="1"/>
          </p:cNvSpPr>
          <p:nvPr/>
        </p:nvSpPr>
        <p:spPr bwMode="auto">
          <a:xfrm>
            <a:off x="2957513" y="34258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2">
            <a:extLst>
              <a:ext uri="{FF2B5EF4-FFF2-40B4-BE49-F238E27FC236}">
                <a16:creationId xmlns:a16="http://schemas.microsoft.com/office/drawing/2014/main" id="{3DBFC8C6-9BBD-1C40-A7A9-CA957EDE6922}"/>
              </a:ext>
            </a:extLst>
          </p:cNvPr>
          <p:cNvSpPr>
            <a:spLocks noChangeShapeType="1"/>
          </p:cNvSpPr>
          <p:nvPr/>
        </p:nvSpPr>
        <p:spPr bwMode="auto">
          <a:xfrm>
            <a:off x="2957513" y="31242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3">
            <a:extLst>
              <a:ext uri="{FF2B5EF4-FFF2-40B4-BE49-F238E27FC236}">
                <a16:creationId xmlns:a16="http://schemas.microsoft.com/office/drawing/2014/main" id="{769E0DFF-B86C-DD44-9137-C4B641754E15}"/>
              </a:ext>
            </a:extLst>
          </p:cNvPr>
          <p:cNvSpPr>
            <a:spLocks noChangeShapeType="1"/>
          </p:cNvSpPr>
          <p:nvPr/>
        </p:nvSpPr>
        <p:spPr bwMode="auto">
          <a:xfrm>
            <a:off x="2957513" y="25209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Line 14">
            <a:extLst>
              <a:ext uri="{FF2B5EF4-FFF2-40B4-BE49-F238E27FC236}">
                <a16:creationId xmlns:a16="http://schemas.microsoft.com/office/drawing/2014/main" id="{D2406079-4093-7A47-800B-8D3E99C19B95}"/>
              </a:ext>
            </a:extLst>
          </p:cNvPr>
          <p:cNvSpPr>
            <a:spLocks noChangeShapeType="1"/>
          </p:cNvSpPr>
          <p:nvPr/>
        </p:nvSpPr>
        <p:spPr bwMode="auto">
          <a:xfrm>
            <a:off x="2957513" y="22193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15">
            <a:extLst>
              <a:ext uri="{FF2B5EF4-FFF2-40B4-BE49-F238E27FC236}">
                <a16:creationId xmlns:a16="http://schemas.microsoft.com/office/drawing/2014/main" id="{2F81119D-8799-EA4A-B53F-8E042B7B6231}"/>
              </a:ext>
            </a:extLst>
          </p:cNvPr>
          <p:cNvSpPr>
            <a:spLocks noChangeShapeType="1"/>
          </p:cNvSpPr>
          <p:nvPr/>
        </p:nvSpPr>
        <p:spPr bwMode="auto">
          <a:xfrm>
            <a:off x="2957513" y="19177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16">
            <a:extLst>
              <a:ext uri="{FF2B5EF4-FFF2-40B4-BE49-F238E27FC236}">
                <a16:creationId xmlns:a16="http://schemas.microsoft.com/office/drawing/2014/main" id="{88E3086D-371D-E340-B2E7-E851FDABB296}"/>
              </a:ext>
            </a:extLst>
          </p:cNvPr>
          <p:cNvSpPr>
            <a:spLocks noChangeShapeType="1"/>
          </p:cNvSpPr>
          <p:nvPr/>
        </p:nvSpPr>
        <p:spPr bwMode="auto">
          <a:xfrm>
            <a:off x="2957513" y="28225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7">
            <a:extLst>
              <a:ext uri="{FF2B5EF4-FFF2-40B4-BE49-F238E27FC236}">
                <a16:creationId xmlns:a16="http://schemas.microsoft.com/office/drawing/2014/main" id="{043314D7-F12A-5C4E-988B-EAAF60B7F961}"/>
              </a:ext>
            </a:extLst>
          </p:cNvPr>
          <p:cNvSpPr>
            <a:spLocks noChangeShapeType="1"/>
          </p:cNvSpPr>
          <p:nvPr/>
        </p:nvSpPr>
        <p:spPr bwMode="auto">
          <a:xfrm>
            <a:off x="2957513" y="46323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8">
            <a:extLst>
              <a:ext uri="{FF2B5EF4-FFF2-40B4-BE49-F238E27FC236}">
                <a16:creationId xmlns:a16="http://schemas.microsoft.com/office/drawing/2014/main" id="{C509C234-882F-8549-A245-A527D1515E13}"/>
              </a:ext>
            </a:extLst>
          </p:cNvPr>
          <p:cNvSpPr>
            <a:spLocks noChangeShapeType="1"/>
          </p:cNvSpPr>
          <p:nvPr/>
        </p:nvSpPr>
        <p:spPr bwMode="auto">
          <a:xfrm>
            <a:off x="2957513" y="43307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9">
            <a:extLst>
              <a:ext uri="{FF2B5EF4-FFF2-40B4-BE49-F238E27FC236}">
                <a16:creationId xmlns:a16="http://schemas.microsoft.com/office/drawing/2014/main" id="{1EAD7D0B-E5F5-A346-9131-7D1C8F96F803}"/>
              </a:ext>
            </a:extLst>
          </p:cNvPr>
          <p:cNvSpPr>
            <a:spLocks noChangeShapeType="1"/>
          </p:cNvSpPr>
          <p:nvPr/>
        </p:nvSpPr>
        <p:spPr bwMode="auto">
          <a:xfrm>
            <a:off x="2957513" y="40290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8" name="Text Box 21">
            <a:extLst>
              <a:ext uri="{FF2B5EF4-FFF2-40B4-BE49-F238E27FC236}">
                <a16:creationId xmlns:a16="http://schemas.microsoft.com/office/drawing/2014/main" id="{800F0E05-0137-A440-B13A-6849E6DB8271}"/>
              </a:ext>
            </a:extLst>
          </p:cNvPr>
          <p:cNvSpPr txBox="1">
            <a:spLocks noChangeArrowheads="1"/>
          </p:cNvSpPr>
          <p:nvPr/>
        </p:nvSpPr>
        <p:spPr bwMode="auto">
          <a:xfrm>
            <a:off x="2627313" y="4448175"/>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30739" name="Text Box 22">
            <a:extLst>
              <a:ext uri="{FF2B5EF4-FFF2-40B4-BE49-F238E27FC236}">
                <a16:creationId xmlns:a16="http://schemas.microsoft.com/office/drawing/2014/main" id="{373BBDC8-37EE-0447-BF3A-86171E86D8F5}"/>
              </a:ext>
            </a:extLst>
          </p:cNvPr>
          <p:cNvSpPr txBox="1">
            <a:spLocks noChangeArrowheads="1"/>
          </p:cNvSpPr>
          <p:nvPr/>
        </p:nvSpPr>
        <p:spPr bwMode="auto">
          <a:xfrm>
            <a:off x="2493963" y="38417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30740" name="Text Box 23">
            <a:extLst>
              <a:ext uri="{FF2B5EF4-FFF2-40B4-BE49-F238E27FC236}">
                <a16:creationId xmlns:a16="http://schemas.microsoft.com/office/drawing/2014/main" id="{ECA9F1D4-A5F4-284E-A419-B41081A95F11}"/>
              </a:ext>
            </a:extLst>
          </p:cNvPr>
          <p:cNvSpPr txBox="1">
            <a:spLocks noChangeArrowheads="1"/>
          </p:cNvSpPr>
          <p:nvPr/>
        </p:nvSpPr>
        <p:spPr bwMode="auto">
          <a:xfrm>
            <a:off x="2493963" y="323691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
        <p:nvSpPr>
          <p:cNvPr id="30741" name="Text Box 24">
            <a:extLst>
              <a:ext uri="{FF2B5EF4-FFF2-40B4-BE49-F238E27FC236}">
                <a16:creationId xmlns:a16="http://schemas.microsoft.com/office/drawing/2014/main" id="{11F8123A-2B44-724D-B465-6C723D5AC835}"/>
              </a:ext>
            </a:extLst>
          </p:cNvPr>
          <p:cNvSpPr txBox="1">
            <a:spLocks noChangeArrowheads="1"/>
          </p:cNvSpPr>
          <p:nvPr/>
        </p:nvSpPr>
        <p:spPr bwMode="auto">
          <a:xfrm>
            <a:off x="2493963" y="26304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60</a:t>
            </a:r>
          </a:p>
        </p:txBody>
      </p:sp>
      <p:sp>
        <p:nvSpPr>
          <p:cNvPr id="30742" name="Text Box 25">
            <a:extLst>
              <a:ext uri="{FF2B5EF4-FFF2-40B4-BE49-F238E27FC236}">
                <a16:creationId xmlns:a16="http://schemas.microsoft.com/office/drawing/2014/main" id="{97ED84A8-2DBE-8540-A72F-4038306FFDCC}"/>
              </a:ext>
            </a:extLst>
          </p:cNvPr>
          <p:cNvSpPr txBox="1">
            <a:spLocks noChangeArrowheads="1"/>
          </p:cNvSpPr>
          <p:nvPr/>
        </p:nvSpPr>
        <p:spPr bwMode="auto">
          <a:xfrm>
            <a:off x="2493963" y="20256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80</a:t>
            </a:r>
          </a:p>
        </p:txBody>
      </p:sp>
      <p:sp>
        <p:nvSpPr>
          <p:cNvPr id="30743" name="Text Box 26">
            <a:extLst>
              <a:ext uri="{FF2B5EF4-FFF2-40B4-BE49-F238E27FC236}">
                <a16:creationId xmlns:a16="http://schemas.microsoft.com/office/drawing/2014/main" id="{229458BA-226D-E04F-BC3A-673AA79C21E0}"/>
              </a:ext>
            </a:extLst>
          </p:cNvPr>
          <p:cNvSpPr txBox="1">
            <a:spLocks noChangeArrowheads="1"/>
          </p:cNvSpPr>
          <p:nvPr/>
        </p:nvSpPr>
        <p:spPr bwMode="auto">
          <a:xfrm>
            <a:off x="2362200" y="1419225"/>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100</a:t>
            </a:r>
          </a:p>
        </p:txBody>
      </p:sp>
      <p:sp>
        <p:nvSpPr>
          <p:cNvPr id="30744" name="Text Box 28">
            <a:extLst>
              <a:ext uri="{FF2B5EF4-FFF2-40B4-BE49-F238E27FC236}">
                <a16:creationId xmlns:a16="http://schemas.microsoft.com/office/drawing/2014/main" id="{1397E479-B471-B941-838A-FA8657D84D4A}"/>
              </a:ext>
            </a:extLst>
          </p:cNvPr>
          <p:cNvSpPr txBox="1">
            <a:spLocks noChangeArrowheads="1"/>
          </p:cNvSpPr>
          <p:nvPr/>
        </p:nvSpPr>
        <p:spPr bwMode="auto">
          <a:xfrm>
            <a:off x="2362200" y="814388"/>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120</a:t>
            </a:r>
          </a:p>
        </p:txBody>
      </p:sp>
      <p:sp>
        <p:nvSpPr>
          <p:cNvPr id="30745" name="Text Box 29">
            <a:extLst>
              <a:ext uri="{FF2B5EF4-FFF2-40B4-BE49-F238E27FC236}">
                <a16:creationId xmlns:a16="http://schemas.microsoft.com/office/drawing/2014/main" id="{A88F3E4D-64D4-2D4E-BCD6-9023D2F288B4}"/>
              </a:ext>
            </a:extLst>
          </p:cNvPr>
          <p:cNvSpPr txBox="1">
            <a:spLocks noChangeArrowheads="1"/>
          </p:cNvSpPr>
          <p:nvPr/>
        </p:nvSpPr>
        <p:spPr bwMode="auto">
          <a:xfrm>
            <a:off x="3347864" y="4724400"/>
            <a:ext cx="171149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Non-drug takers</a:t>
            </a:r>
          </a:p>
        </p:txBody>
      </p:sp>
      <p:sp>
        <p:nvSpPr>
          <p:cNvPr id="30746" name="Text Box 30">
            <a:extLst>
              <a:ext uri="{FF2B5EF4-FFF2-40B4-BE49-F238E27FC236}">
                <a16:creationId xmlns:a16="http://schemas.microsoft.com/office/drawing/2014/main" id="{739EC3F0-AB05-A246-96BE-1C2253C88C1C}"/>
              </a:ext>
            </a:extLst>
          </p:cNvPr>
          <p:cNvSpPr txBox="1">
            <a:spLocks noChangeArrowheads="1"/>
          </p:cNvSpPr>
          <p:nvPr/>
        </p:nvSpPr>
        <p:spPr bwMode="auto">
          <a:xfrm>
            <a:off x="4932040" y="4718050"/>
            <a:ext cx="1528861"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Drug takers</a:t>
            </a:r>
          </a:p>
        </p:txBody>
      </p:sp>
      <p:sp>
        <p:nvSpPr>
          <p:cNvPr id="30747" name="Line 32">
            <a:extLst>
              <a:ext uri="{FF2B5EF4-FFF2-40B4-BE49-F238E27FC236}">
                <a16:creationId xmlns:a16="http://schemas.microsoft.com/office/drawing/2014/main" id="{4A87350E-817E-8F4B-9AF8-28F4384694BE}"/>
              </a:ext>
            </a:extLst>
          </p:cNvPr>
          <p:cNvSpPr>
            <a:spLocks noChangeShapeType="1"/>
          </p:cNvSpPr>
          <p:nvPr/>
        </p:nvSpPr>
        <p:spPr bwMode="auto">
          <a:xfrm>
            <a:off x="4210050" y="1149350"/>
            <a:ext cx="0" cy="95250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8" name="Line 33">
            <a:extLst>
              <a:ext uri="{FF2B5EF4-FFF2-40B4-BE49-F238E27FC236}">
                <a16:creationId xmlns:a16="http://schemas.microsoft.com/office/drawing/2014/main" id="{77B45198-63DB-A64A-9F55-4E90D6133199}"/>
              </a:ext>
            </a:extLst>
          </p:cNvPr>
          <p:cNvSpPr>
            <a:spLocks noChangeShapeType="1"/>
          </p:cNvSpPr>
          <p:nvPr/>
        </p:nvSpPr>
        <p:spPr bwMode="auto">
          <a:xfrm>
            <a:off x="5673725" y="825500"/>
            <a:ext cx="0" cy="952500"/>
          </a:xfrm>
          <a:prstGeom prst="line">
            <a:avLst/>
          </a:prstGeom>
          <a:noFill/>
          <a:ln w="25400">
            <a:solidFill>
              <a:srgbClr val="FF4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9" name="Rectangle 35">
            <a:extLst>
              <a:ext uri="{FF2B5EF4-FFF2-40B4-BE49-F238E27FC236}">
                <a16:creationId xmlns:a16="http://schemas.microsoft.com/office/drawing/2014/main" id="{D5A914A7-BAF4-F44F-88AC-779C129DA05B}"/>
              </a:ext>
            </a:extLst>
          </p:cNvPr>
          <p:cNvSpPr>
            <a:spLocks noGrp="1" noChangeArrowheads="1"/>
          </p:cNvSpPr>
          <p:nvPr>
            <p:ph type="title"/>
          </p:nvPr>
        </p:nvSpPr>
        <p:spPr/>
        <p:txBody>
          <a:bodyPr/>
          <a:lstStyle/>
          <a:p>
            <a:pPr eaLnBrk="1" hangingPunct="1"/>
            <a:r>
              <a:rPr lang="en-US" altLang="en-US"/>
              <a:t>What Does </a:t>
            </a:r>
            <a:r>
              <a:rPr lang="en-US" altLang="en-US" u="sng"/>
              <a:t>Standard Deviation</a:t>
            </a:r>
            <a:r>
              <a:rPr lang="en-US" altLang="en-US"/>
              <a:t> Tell You?</a:t>
            </a:r>
          </a:p>
        </p:txBody>
      </p:sp>
      <p:sp>
        <p:nvSpPr>
          <p:cNvPr id="30750" name="Rectangle 36">
            <a:extLst>
              <a:ext uri="{FF2B5EF4-FFF2-40B4-BE49-F238E27FC236}">
                <a16:creationId xmlns:a16="http://schemas.microsoft.com/office/drawing/2014/main" id="{FDD1397D-9754-894A-9FA9-8ACAF4548F76}"/>
              </a:ext>
            </a:extLst>
          </p:cNvPr>
          <p:cNvSpPr>
            <a:spLocks noGrp="1" noChangeArrowheads="1"/>
          </p:cNvSpPr>
          <p:nvPr>
            <p:ph type="body" idx="1"/>
          </p:nvPr>
        </p:nvSpPr>
        <p:spPr>
          <a:xfrm>
            <a:off x="179512" y="5540375"/>
            <a:ext cx="8382000" cy="1077218"/>
          </a:xfrm>
        </p:spPr>
        <p:txBody>
          <a:bodyPr/>
          <a:lstStyle/>
          <a:p>
            <a:pPr eaLnBrk="1" hangingPunct="1">
              <a:lnSpc>
                <a:spcPct val="90000"/>
              </a:lnSpc>
            </a:pPr>
            <a:r>
              <a:rPr lang="en-US" altLang="en-US" sz="1600" dirty="0"/>
              <a:t>SDs estimate the variability around the mean</a:t>
            </a:r>
          </a:p>
          <a:p>
            <a:pPr eaLnBrk="1" hangingPunct="1">
              <a:lnSpc>
                <a:spcPct val="90000"/>
              </a:lnSpc>
            </a:pPr>
            <a:r>
              <a:rPr lang="en-US" altLang="en-US" sz="1600" dirty="0"/>
              <a:t>Based on z distribution, 95% of individuals fall within +/- 1.96 SDs of the mean</a:t>
            </a:r>
          </a:p>
          <a:p>
            <a:pPr eaLnBrk="1" hangingPunct="1">
              <a:lnSpc>
                <a:spcPct val="90000"/>
              </a:lnSpc>
            </a:pPr>
            <a:r>
              <a:rPr lang="en-US" altLang="en-US" sz="1600" dirty="0"/>
              <a:t>Here the error bars are ~15, so most placebo takers have IQs between  70 (= 100 – 2*15) and 130 (= 100 + 2*15) while most drug takers have IQs between 80 and 140</a:t>
            </a:r>
          </a:p>
        </p:txBody>
      </p:sp>
      <p:sp>
        <p:nvSpPr>
          <p:cNvPr id="34" name="Text Box 32">
            <a:extLst>
              <a:ext uri="{FF2B5EF4-FFF2-40B4-BE49-F238E27FC236}">
                <a16:creationId xmlns:a16="http://schemas.microsoft.com/office/drawing/2014/main" id="{89926A03-FB70-7E4A-A81C-BDA2C116EBBA}"/>
              </a:ext>
            </a:extLst>
          </p:cNvPr>
          <p:cNvSpPr txBox="1">
            <a:spLocks noChangeArrowheads="1"/>
          </p:cNvSpPr>
          <p:nvPr/>
        </p:nvSpPr>
        <p:spPr bwMode="auto">
          <a:xfrm>
            <a:off x="7264398" y="871537"/>
            <a:ext cx="1997075"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00"/>
                </a:solidFill>
              </a:rPr>
              <a:t>SD = 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0">
            <a:extLst>
              <a:ext uri="{FF2B5EF4-FFF2-40B4-BE49-F238E27FC236}">
                <a16:creationId xmlns:a16="http://schemas.microsoft.com/office/drawing/2014/main" id="{BDB80D16-7EF3-4848-AC7A-CF130ABADF47}"/>
              </a:ext>
            </a:extLst>
          </p:cNvPr>
          <p:cNvSpPr>
            <a:spLocks noGrp="1" noChangeArrowheads="1"/>
          </p:cNvSpPr>
          <p:nvPr>
            <p:ph type="title"/>
          </p:nvPr>
        </p:nvSpPr>
        <p:spPr/>
        <p:txBody>
          <a:bodyPr/>
          <a:lstStyle/>
          <a:p>
            <a:pPr eaLnBrk="1" hangingPunct="1"/>
            <a:r>
              <a:rPr lang="en-US" altLang="en-US"/>
              <a:t>Computation of </a:t>
            </a:r>
            <a:r>
              <a:rPr lang="en-US" altLang="en-US" u="sng"/>
              <a:t>Standard Error</a:t>
            </a:r>
            <a:endParaRPr lang="en-US" altLang="en-US"/>
          </a:p>
        </p:txBody>
      </p:sp>
      <p:sp>
        <p:nvSpPr>
          <p:cNvPr id="32770" name="Rectangle 31">
            <a:extLst>
              <a:ext uri="{FF2B5EF4-FFF2-40B4-BE49-F238E27FC236}">
                <a16:creationId xmlns:a16="http://schemas.microsoft.com/office/drawing/2014/main" id="{FE5A440E-53E1-1E4F-88BD-3F26B89CD715}"/>
              </a:ext>
            </a:extLst>
          </p:cNvPr>
          <p:cNvSpPr>
            <a:spLocks noGrp="1" noChangeArrowheads="1"/>
          </p:cNvSpPr>
          <p:nvPr>
            <p:ph type="body" idx="1"/>
          </p:nvPr>
        </p:nvSpPr>
        <p:spPr>
          <a:xfrm>
            <a:off x="457200" y="838200"/>
            <a:ext cx="8382000" cy="6019800"/>
          </a:xfrm>
        </p:spPr>
        <p:txBody>
          <a:bodyPr/>
          <a:lstStyle/>
          <a:p>
            <a:pPr eaLnBrk="1" hangingPunct="1">
              <a:lnSpc>
                <a:spcPct val="90000"/>
              </a:lnSpc>
              <a:buFontTx/>
              <a:buNone/>
            </a:pPr>
            <a:r>
              <a:rPr lang="en-US" altLang="en-US" sz="2400"/>
              <a:t>Standard Error of the Mean</a:t>
            </a:r>
          </a:p>
          <a:p>
            <a:pPr eaLnBrk="1" hangingPunct="1">
              <a:lnSpc>
                <a:spcPct val="90000"/>
              </a:lnSpc>
            </a:pPr>
            <a:r>
              <a:rPr lang="en-US" altLang="en-US" sz="2400"/>
              <a:t>estimate of certainty of your mean</a:t>
            </a:r>
          </a:p>
          <a:p>
            <a:pPr eaLnBrk="1" hangingPunct="1">
              <a:lnSpc>
                <a:spcPct val="90000"/>
              </a:lnSpc>
            </a:pPr>
            <a:r>
              <a:rPr lang="en-US" altLang="en-US" sz="2400"/>
              <a:t>if you were to take a large number of samples from your population, all of sample size n, how variable would your estimate of the population mean be?</a:t>
            </a:r>
          </a:p>
          <a:p>
            <a:pPr eaLnBrk="1" hangingPunct="1">
              <a:lnSpc>
                <a:spcPct val="90000"/>
              </a:lnSpc>
            </a:pPr>
            <a:r>
              <a:rPr lang="en-US" altLang="en-US" sz="2400"/>
              <a:t>SE is the SD of your estimate of the mean</a:t>
            </a:r>
          </a:p>
          <a:p>
            <a:pPr eaLnBrk="1" hangingPunct="1">
              <a:lnSpc>
                <a:spcPct val="90000"/>
              </a:lnSpc>
            </a:pPr>
            <a:endParaRPr lang="en-US" altLang="en-US" sz="2400"/>
          </a:p>
          <a:p>
            <a:pPr eaLnBrk="1" hangingPunct="1">
              <a:lnSpc>
                <a:spcPct val="90000"/>
              </a:lnSpc>
            </a:pPr>
            <a:r>
              <a:rPr lang="en-US" altLang="en-US" sz="2400"/>
              <a:t>SE = SD/SQRT(N)</a:t>
            </a:r>
          </a:p>
          <a:p>
            <a:pPr eaLnBrk="1" hangingPunct="1">
              <a:lnSpc>
                <a:spcPct val="90000"/>
              </a:lnSpc>
            </a:pPr>
            <a:r>
              <a:rPr lang="en-US" altLang="en-US" sz="2400"/>
              <a:t>the more subjects you have, the more certain your mean will be</a:t>
            </a:r>
          </a:p>
          <a:p>
            <a:pPr eaLnBrk="1" hangingPunct="1">
              <a:lnSpc>
                <a:spcPct val="90000"/>
              </a:lnSpc>
            </a:pPr>
            <a:r>
              <a:rPr lang="en-US" altLang="en-US" sz="2400"/>
              <a:t>the less variable your population, the more certain your mean will be</a:t>
            </a:r>
          </a:p>
          <a:p>
            <a:pPr eaLnBrk="1" hangingPunct="1">
              <a:lnSpc>
                <a:spcPct val="90000"/>
              </a:lnSpc>
            </a:pPr>
            <a:endParaRPr lang="en-US" altLang="en-US" sz="2400"/>
          </a:p>
          <a:p>
            <a:pPr eaLnBrk="1" hangingPunct="1">
              <a:lnSpc>
                <a:spcPct val="90000"/>
              </a:lnSpc>
            </a:pPr>
            <a:r>
              <a:rPr lang="en-US" altLang="en-US" sz="2000"/>
              <a:t>If we have 10 per group and SD = 15, SE = 15/SQRT(10) = 4.7</a:t>
            </a:r>
          </a:p>
          <a:p>
            <a:pPr eaLnBrk="1" hangingPunct="1">
              <a:lnSpc>
                <a:spcPct val="90000"/>
              </a:lnSpc>
            </a:pPr>
            <a:r>
              <a:rPr lang="en-US" altLang="en-US" sz="2000"/>
              <a:t>If we have 100 per group and SD = 15, SE = 15/SQRT(100) = 1.5</a:t>
            </a:r>
          </a:p>
          <a:p>
            <a:pPr eaLnBrk="1" hangingPunct="1">
              <a:lnSpc>
                <a:spcPct val="90000"/>
              </a:lnSpc>
            </a:pPr>
            <a:endParaRPr lang="en-US" altLang="en-US" sz="2400"/>
          </a:p>
        </p:txBody>
      </p:sp>
      <p:pic>
        <p:nvPicPr>
          <p:cNvPr id="32771" name="Picture 33" descr="sem">
            <a:extLst>
              <a:ext uri="{FF2B5EF4-FFF2-40B4-BE49-F238E27FC236}">
                <a16:creationId xmlns:a16="http://schemas.microsoft.com/office/drawing/2014/main" id="{0688161B-B6F5-1140-966D-906C04944B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3124200"/>
            <a:ext cx="1676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a:extLst>
              <a:ext uri="{FF2B5EF4-FFF2-40B4-BE49-F238E27FC236}">
                <a16:creationId xmlns:a16="http://schemas.microsoft.com/office/drawing/2014/main" id="{920A875A-1676-AC4B-ABEB-11896C169FC2}"/>
              </a:ext>
            </a:extLst>
          </p:cNvPr>
          <p:cNvSpPr>
            <a:spLocks noChangeShapeType="1"/>
          </p:cNvSpPr>
          <p:nvPr/>
        </p:nvSpPr>
        <p:spPr bwMode="auto">
          <a:xfrm>
            <a:off x="2424113" y="754063"/>
            <a:ext cx="0" cy="3878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19" name="Rectangle 4">
            <a:extLst>
              <a:ext uri="{FF2B5EF4-FFF2-40B4-BE49-F238E27FC236}">
                <a16:creationId xmlns:a16="http://schemas.microsoft.com/office/drawing/2014/main" id="{E3B72B02-7A78-BB43-9A11-FBB02F150CC8}"/>
              </a:ext>
            </a:extLst>
          </p:cNvPr>
          <p:cNvSpPr>
            <a:spLocks noChangeArrowheads="1"/>
          </p:cNvSpPr>
          <p:nvPr/>
        </p:nvSpPr>
        <p:spPr bwMode="auto">
          <a:xfrm>
            <a:off x="3373438" y="1616075"/>
            <a:ext cx="603250" cy="3016250"/>
          </a:xfrm>
          <a:prstGeom prst="rect">
            <a:avLst/>
          </a:prstGeom>
          <a:solidFill>
            <a:srgbClr val="76D6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20" name="Rectangle 5">
            <a:extLst>
              <a:ext uri="{FF2B5EF4-FFF2-40B4-BE49-F238E27FC236}">
                <a16:creationId xmlns:a16="http://schemas.microsoft.com/office/drawing/2014/main" id="{5116B4D8-1D90-B444-8E13-C50C98D17EA5}"/>
              </a:ext>
            </a:extLst>
          </p:cNvPr>
          <p:cNvSpPr>
            <a:spLocks noChangeArrowheads="1"/>
          </p:cNvSpPr>
          <p:nvPr/>
        </p:nvSpPr>
        <p:spPr bwMode="auto">
          <a:xfrm>
            <a:off x="4838700" y="1317625"/>
            <a:ext cx="603250" cy="3314700"/>
          </a:xfrm>
          <a:prstGeom prst="rect">
            <a:avLst/>
          </a:prstGeom>
          <a:solidFill>
            <a:srgbClr val="FF85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21" name="Line 6">
            <a:extLst>
              <a:ext uri="{FF2B5EF4-FFF2-40B4-BE49-F238E27FC236}">
                <a16:creationId xmlns:a16="http://schemas.microsoft.com/office/drawing/2014/main" id="{CFA16742-89F1-174F-9FDB-5879B213CC7F}"/>
              </a:ext>
            </a:extLst>
          </p:cNvPr>
          <p:cNvSpPr>
            <a:spLocks noChangeShapeType="1"/>
          </p:cNvSpPr>
          <p:nvPr/>
        </p:nvSpPr>
        <p:spPr bwMode="auto">
          <a:xfrm>
            <a:off x="2424113" y="16160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7">
            <a:extLst>
              <a:ext uri="{FF2B5EF4-FFF2-40B4-BE49-F238E27FC236}">
                <a16:creationId xmlns:a16="http://schemas.microsoft.com/office/drawing/2014/main" id="{E38B878E-8A90-8A48-BC29-B715D8E90417}"/>
              </a:ext>
            </a:extLst>
          </p:cNvPr>
          <p:cNvSpPr>
            <a:spLocks noChangeShapeType="1"/>
          </p:cNvSpPr>
          <p:nvPr/>
        </p:nvSpPr>
        <p:spPr bwMode="auto">
          <a:xfrm>
            <a:off x="2424113" y="13144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8">
            <a:extLst>
              <a:ext uri="{FF2B5EF4-FFF2-40B4-BE49-F238E27FC236}">
                <a16:creationId xmlns:a16="http://schemas.microsoft.com/office/drawing/2014/main" id="{D37F4813-AC29-874C-9EC5-505A6C9E4FF2}"/>
              </a:ext>
            </a:extLst>
          </p:cNvPr>
          <p:cNvSpPr>
            <a:spLocks noChangeShapeType="1"/>
          </p:cNvSpPr>
          <p:nvPr/>
        </p:nvSpPr>
        <p:spPr bwMode="auto">
          <a:xfrm>
            <a:off x="2424113" y="10128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9">
            <a:extLst>
              <a:ext uri="{FF2B5EF4-FFF2-40B4-BE49-F238E27FC236}">
                <a16:creationId xmlns:a16="http://schemas.microsoft.com/office/drawing/2014/main" id="{CAC7795E-00F4-BF47-AA39-14A632F54E69}"/>
              </a:ext>
            </a:extLst>
          </p:cNvPr>
          <p:cNvSpPr>
            <a:spLocks noChangeShapeType="1"/>
          </p:cNvSpPr>
          <p:nvPr/>
        </p:nvSpPr>
        <p:spPr bwMode="auto">
          <a:xfrm>
            <a:off x="2424113" y="37274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
            <a:extLst>
              <a:ext uri="{FF2B5EF4-FFF2-40B4-BE49-F238E27FC236}">
                <a16:creationId xmlns:a16="http://schemas.microsoft.com/office/drawing/2014/main" id="{26F6775E-1D08-4F48-9B05-3D0115C769D7}"/>
              </a:ext>
            </a:extLst>
          </p:cNvPr>
          <p:cNvSpPr>
            <a:spLocks noChangeShapeType="1"/>
          </p:cNvSpPr>
          <p:nvPr/>
        </p:nvSpPr>
        <p:spPr bwMode="auto">
          <a:xfrm>
            <a:off x="2424113" y="34258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1">
            <a:extLst>
              <a:ext uri="{FF2B5EF4-FFF2-40B4-BE49-F238E27FC236}">
                <a16:creationId xmlns:a16="http://schemas.microsoft.com/office/drawing/2014/main" id="{3C008CB3-3EAE-C441-96DF-4F0B6438948C}"/>
              </a:ext>
            </a:extLst>
          </p:cNvPr>
          <p:cNvSpPr>
            <a:spLocks noChangeShapeType="1"/>
          </p:cNvSpPr>
          <p:nvPr/>
        </p:nvSpPr>
        <p:spPr bwMode="auto">
          <a:xfrm>
            <a:off x="2424113" y="31242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2">
            <a:extLst>
              <a:ext uri="{FF2B5EF4-FFF2-40B4-BE49-F238E27FC236}">
                <a16:creationId xmlns:a16="http://schemas.microsoft.com/office/drawing/2014/main" id="{70F6E70D-0AB6-C640-90BB-C77883A4554F}"/>
              </a:ext>
            </a:extLst>
          </p:cNvPr>
          <p:cNvSpPr>
            <a:spLocks noChangeShapeType="1"/>
          </p:cNvSpPr>
          <p:nvPr/>
        </p:nvSpPr>
        <p:spPr bwMode="auto">
          <a:xfrm>
            <a:off x="2424113" y="25209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3">
            <a:extLst>
              <a:ext uri="{FF2B5EF4-FFF2-40B4-BE49-F238E27FC236}">
                <a16:creationId xmlns:a16="http://schemas.microsoft.com/office/drawing/2014/main" id="{47499CCE-116F-B84E-BE00-F8395EBE2309}"/>
              </a:ext>
            </a:extLst>
          </p:cNvPr>
          <p:cNvSpPr>
            <a:spLocks noChangeShapeType="1"/>
          </p:cNvSpPr>
          <p:nvPr/>
        </p:nvSpPr>
        <p:spPr bwMode="auto">
          <a:xfrm>
            <a:off x="2424113" y="22193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4">
            <a:extLst>
              <a:ext uri="{FF2B5EF4-FFF2-40B4-BE49-F238E27FC236}">
                <a16:creationId xmlns:a16="http://schemas.microsoft.com/office/drawing/2014/main" id="{98C0164A-F044-0640-AFB5-7FA331BECE99}"/>
              </a:ext>
            </a:extLst>
          </p:cNvPr>
          <p:cNvSpPr>
            <a:spLocks noChangeShapeType="1"/>
          </p:cNvSpPr>
          <p:nvPr/>
        </p:nvSpPr>
        <p:spPr bwMode="auto">
          <a:xfrm>
            <a:off x="2424113" y="19177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5">
            <a:extLst>
              <a:ext uri="{FF2B5EF4-FFF2-40B4-BE49-F238E27FC236}">
                <a16:creationId xmlns:a16="http://schemas.microsoft.com/office/drawing/2014/main" id="{703698A0-D32E-2F46-9058-027A30F18452}"/>
              </a:ext>
            </a:extLst>
          </p:cNvPr>
          <p:cNvSpPr>
            <a:spLocks noChangeShapeType="1"/>
          </p:cNvSpPr>
          <p:nvPr/>
        </p:nvSpPr>
        <p:spPr bwMode="auto">
          <a:xfrm>
            <a:off x="2424113" y="28225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6">
            <a:extLst>
              <a:ext uri="{FF2B5EF4-FFF2-40B4-BE49-F238E27FC236}">
                <a16:creationId xmlns:a16="http://schemas.microsoft.com/office/drawing/2014/main" id="{B2124ED7-B52B-FF45-9AFF-B3CEB478E3EF}"/>
              </a:ext>
            </a:extLst>
          </p:cNvPr>
          <p:cNvSpPr>
            <a:spLocks noChangeShapeType="1"/>
          </p:cNvSpPr>
          <p:nvPr/>
        </p:nvSpPr>
        <p:spPr bwMode="auto">
          <a:xfrm>
            <a:off x="2424113" y="46323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7">
            <a:extLst>
              <a:ext uri="{FF2B5EF4-FFF2-40B4-BE49-F238E27FC236}">
                <a16:creationId xmlns:a16="http://schemas.microsoft.com/office/drawing/2014/main" id="{2E2FEFA5-1185-7347-8BC3-2E5199D7DF67}"/>
              </a:ext>
            </a:extLst>
          </p:cNvPr>
          <p:cNvSpPr>
            <a:spLocks noChangeShapeType="1"/>
          </p:cNvSpPr>
          <p:nvPr/>
        </p:nvSpPr>
        <p:spPr bwMode="auto">
          <a:xfrm>
            <a:off x="2424113" y="43307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8">
            <a:extLst>
              <a:ext uri="{FF2B5EF4-FFF2-40B4-BE49-F238E27FC236}">
                <a16:creationId xmlns:a16="http://schemas.microsoft.com/office/drawing/2014/main" id="{9C7C18BB-1CBC-0A4B-B15C-D17192A8444B}"/>
              </a:ext>
            </a:extLst>
          </p:cNvPr>
          <p:cNvSpPr>
            <a:spLocks noChangeShapeType="1"/>
          </p:cNvSpPr>
          <p:nvPr/>
        </p:nvSpPr>
        <p:spPr bwMode="auto">
          <a:xfrm>
            <a:off x="2424113" y="40290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Text Box 19">
            <a:extLst>
              <a:ext uri="{FF2B5EF4-FFF2-40B4-BE49-F238E27FC236}">
                <a16:creationId xmlns:a16="http://schemas.microsoft.com/office/drawing/2014/main" id="{DA47E0C2-516C-7841-B23C-F4FEB4101CAD}"/>
              </a:ext>
            </a:extLst>
          </p:cNvPr>
          <p:cNvSpPr txBox="1">
            <a:spLocks noChangeArrowheads="1"/>
          </p:cNvSpPr>
          <p:nvPr/>
        </p:nvSpPr>
        <p:spPr bwMode="auto">
          <a:xfrm>
            <a:off x="2093913" y="4448175"/>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34835" name="Text Box 20">
            <a:extLst>
              <a:ext uri="{FF2B5EF4-FFF2-40B4-BE49-F238E27FC236}">
                <a16:creationId xmlns:a16="http://schemas.microsoft.com/office/drawing/2014/main" id="{9F78DED2-CF9B-404E-B753-9B4A739D4813}"/>
              </a:ext>
            </a:extLst>
          </p:cNvPr>
          <p:cNvSpPr txBox="1">
            <a:spLocks noChangeArrowheads="1"/>
          </p:cNvSpPr>
          <p:nvPr/>
        </p:nvSpPr>
        <p:spPr bwMode="auto">
          <a:xfrm>
            <a:off x="1960563" y="38417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34836" name="Text Box 21">
            <a:extLst>
              <a:ext uri="{FF2B5EF4-FFF2-40B4-BE49-F238E27FC236}">
                <a16:creationId xmlns:a16="http://schemas.microsoft.com/office/drawing/2014/main" id="{0B4F3A8F-7BAD-774D-84A9-46042BBA45C9}"/>
              </a:ext>
            </a:extLst>
          </p:cNvPr>
          <p:cNvSpPr txBox="1">
            <a:spLocks noChangeArrowheads="1"/>
          </p:cNvSpPr>
          <p:nvPr/>
        </p:nvSpPr>
        <p:spPr bwMode="auto">
          <a:xfrm>
            <a:off x="1960563" y="323691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
        <p:nvSpPr>
          <p:cNvPr id="34837" name="Text Box 22">
            <a:extLst>
              <a:ext uri="{FF2B5EF4-FFF2-40B4-BE49-F238E27FC236}">
                <a16:creationId xmlns:a16="http://schemas.microsoft.com/office/drawing/2014/main" id="{BFE24E0C-ED58-A24F-BFB5-2A43750A22ED}"/>
              </a:ext>
            </a:extLst>
          </p:cNvPr>
          <p:cNvSpPr txBox="1">
            <a:spLocks noChangeArrowheads="1"/>
          </p:cNvSpPr>
          <p:nvPr/>
        </p:nvSpPr>
        <p:spPr bwMode="auto">
          <a:xfrm>
            <a:off x="1960563" y="26304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60</a:t>
            </a:r>
          </a:p>
        </p:txBody>
      </p:sp>
      <p:sp>
        <p:nvSpPr>
          <p:cNvPr id="34838" name="Text Box 23">
            <a:extLst>
              <a:ext uri="{FF2B5EF4-FFF2-40B4-BE49-F238E27FC236}">
                <a16:creationId xmlns:a16="http://schemas.microsoft.com/office/drawing/2014/main" id="{58025FC5-D391-BF46-9C9F-34F3E40F82D1}"/>
              </a:ext>
            </a:extLst>
          </p:cNvPr>
          <p:cNvSpPr txBox="1">
            <a:spLocks noChangeArrowheads="1"/>
          </p:cNvSpPr>
          <p:nvPr/>
        </p:nvSpPr>
        <p:spPr bwMode="auto">
          <a:xfrm>
            <a:off x="1960563" y="20256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80</a:t>
            </a:r>
          </a:p>
        </p:txBody>
      </p:sp>
      <p:sp>
        <p:nvSpPr>
          <p:cNvPr id="34839" name="Text Box 24">
            <a:extLst>
              <a:ext uri="{FF2B5EF4-FFF2-40B4-BE49-F238E27FC236}">
                <a16:creationId xmlns:a16="http://schemas.microsoft.com/office/drawing/2014/main" id="{32294C9B-B494-A241-ACE3-D2C773894EA9}"/>
              </a:ext>
            </a:extLst>
          </p:cNvPr>
          <p:cNvSpPr txBox="1">
            <a:spLocks noChangeArrowheads="1"/>
          </p:cNvSpPr>
          <p:nvPr/>
        </p:nvSpPr>
        <p:spPr bwMode="auto">
          <a:xfrm>
            <a:off x="1828800" y="1419225"/>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100</a:t>
            </a:r>
          </a:p>
        </p:txBody>
      </p:sp>
      <p:sp>
        <p:nvSpPr>
          <p:cNvPr id="34840" name="Text Box 25">
            <a:extLst>
              <a:ext uri="{FF2B5EF4-FFF2-40B4-BE49-F238E27FC236}">
                <a16:creationId xmlns:a16="http://schemas.microsoft.com/office/drawing/2014/main" id="{200BCBE8-69ED-3F4D-BDAC-AC95B5613A73}"/>
              </a:ext>
            </a:extLst>
          </p:cNvPr>
          <p:cNvSpPr txBox="1">
            <a:spLocks noChangeArrowheads="1"/>
          </p:cNvSpPr>
          <p:nvPr/>
        </p:nvSpPr>
        <p:spPr bwMode="auto">
          <a:xfrm>
            <a:off x="1828800" y="814388"/>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120</a:t>
            </a:r>
          </a:p>
        </p:txBody>
      </p:sp>
      <p:sp>
        <p:nvSpPr>
          <p:cNvPr id="34843" name="Line 28">
            <a:extLst>
              <a:ext uri="{FF2B5EF4-FFF2-40B4-BE49-F238E27FC236}">
                <a16:creationId xmlns:a16="http://schemas.microsoft.com/office/drawing/2014/main" id="{D8DC92BA-1601-F946-9F22-E451B0D4A83F}"/>
              </a:ext>
            </a:extLst>
          </p:cNvPr>
          <p:cNvSpPr>
            <a:spLocks noChangeShapeType="1"/>
          </p:cNvSpPr>
          <p:nvPr/>
        </p:nvSpPr>
        <p:spPr bwMode="auto">
          <a:xfrm flipH="1">
            <a:off x="3662363" y="1466850"/>
            <a:ext cx="0" cy="30480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Rectangle 30">
            <a:extLst>
              <a:ext uri="{FF2B5EF4-FFF2-40B4-BE49-F238E27FC236}">
                <a16:creationId xmlns:a16="http://schemas.microsoft.com/office/drawing/2014/main" id="{B9711402-AA0D-5B41-9AFD-E7FE5470B4FC}"/>
              </a:ext>
            </a:extLst>
          </p:cNvPr>
          <p:cNvSpPr>
            <a:spLocks noGrp="1" noChangeArrowheads="1"/>
          </p:cNvSpPr>
          <p:nvPr>
            <p:ph type="title"/>
          </p:nvPr>
        </p:nvSpPr>
        <p:spPr/>
        <p:txBody>
          <a:bodyPr/>
          <a:lstStyle/>
          <a:p>
            <a:pPr eaLnBrk="1" hangingPunct="1"/>
            <a:r>
              <a:rPr lang="en-US" altLang="en-US"/>
              <a:t>What Does </a:t>
            </a:r>
            <a:r>
              <a:rPr lang="en-US" altLang="en-US" u="sng"/>
              <a:t>Standard Error</a:t>
            </a:r>
            <a:r>
              <a:rPr lang="en-US" altLang="en-US"/>
              <a:t> Tell You?</a:t>
            </a:r>
          </a:p>
        </p:txBody>
      </p:sp>
      <p:sp>
        <p:nvSpPr>
          <p:cNvPr id="34845" name="Rectangle 31">
            <a:extLst>
              <a:ext uri="{FF2B5EF4-FFF2-40B4-BE49-F238E27FC236}">
                <a16:creationId xmlns:a16="http://schemas.microsoft.com/office/drawing/2014/main" id="{5962639B-F3E1-5B44-A9AD-FC7634149AC4}"/>
              </a:ext>
            </a:extLst>
          </p:cNvPr>
          <p:cNvSpPr>
            <a:spLocks noGrp="1" noChangeArrowheads="1"/>
          </p:cNvSpPr>
          <p:nvPr>
            <p:ph type="body" idx="1"/>
          </p:nvPr>
        </p:nvSpPr>
        <p:spPr>
          <a:xfrm>
            <a:off x="381000" y="5553287"/>
            <a:ext cx="8382000" cy="806375"/>
          </a:xfrm>
        </p:spPr>
        <p:txBody>
          <a:bodyPr/>
          <a:lstStyle/>
          <a:p>
            <a:pPr eaLnBrk="1" hangingPunct="1">
              <a:lnSpc>
                <a:spcPct val="90000"/>
              </a:lnSpc>
            </a:pPr>
            <a:r>
              <a:rPr lang="en-US" altLang="en-US" sz="1600" dirty="0"/>
              <a:t>SEs are not wildly useful on their own but they are useful in calculating confidence intervals</a:t>
            </a:r>
          </a:p>
          <a:p>
            <a:pPr eaLnBrk="1" hangingPunct="1">
              <a:lnSpc>
                <a:spcPct val="90000"/>
              </a:lnSpc>
            </a:pPr>
            <a:r>
              <a:rPr lang="en-US" altLang="en-US" sz="1600" dirty="0"/>
              <a:t>Why do people use them then?  They</a:t>
            </a:r>
            <a:r>
              <a:rPr lang="en-CA" altLang="en-US" sz="1600" dirty="0"/>
              <a:t>’</a:t>
            </a:r>
            <a:r>
              <a:rPr lang="en-US" altLang="ja-JP" sz="1600" dirty="0"/>
              <a:t>re the smallest!</a:t>
            </a:r>
            <a:endParaRPr lang="en-US" altLang="en-US" sz="1600" dirty="0"/>
          </a:p>
        </p:txBody>
      </p:sp>
      <p:sp>
        <p:nvSpPr>
          <p:cNvPr id="34846" name="Text Box 32">
            <a:extLst>
              <a:ext uri="{FF2B5EF4-FFF2-40B4-BE49-F238E27FC236}">
                <a16:creationId xmlns:a16="http://schemas.microsoft.com/office/drawing/2014/main" id="{B85231AC-0A3B-0641-8FD5-7EC04A59D329}"/>
              </a:ext>
            </a:extLst>
          </p:cNvPr>
          <p:cNvSpPr txBox="1">
            <a:spLocks noChangeArrowheads="1"/>
          </p:cNvSpPr>
          <p:nvPr/>
        </p:nvSpPr>
        <p:spPr bwMode="auto">
          <a:xfrm>
            <a:off x="6613525" y="885825"/>
            <a:ext cx="1997075"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00"/>
                </a:solidFill>
              </a:rPr>
              <a:t>SD = 15</a:t>
            </a:r>
          </a:p>
          <a:p>
            <a:endParaRPr lang="en-US" altLang="en-US" dirty="0">
              <a:solidFill>
                <a:srgbClr val="FFFF00"/>
              </a:solidFill>
            </a:endParaRPr>
          </a:p>
          <a:p>
            <a:r>
              <a:rPr lang="en-US" altLang="en-US" dirty="0">
                <a:solidFill>
                  <a:srgbClr val="FFFF00"/>
                </a:solidFill>
              </a:rPr>
              <a:t>If n = 10, SE = +/- 4.7</a:t>
            </a:r>
          </a:p>
        </p:txBody>
      </p:sp>
      <p:sp>
        <p:nvSpPr>
          <p:cNvPr id="34847" name="Line 33">
            <a:extLst>
              <a:ext uri="{FF2B5EF4-FFF2-40B4-BE49-F238E27FC236}">
                <a16:creationId xmlns:a16="http://schemas.microsoft.com/office/drawing/2014/main" id="{9D43C2B2-B674-EE40-87DD-90008BE304B8}"/>
              </a:ext>
            </a:extLst>
          </p:cNvPr>
          <p:cNvSpPr>
            <a:spLocks noChangeShapeType="1"/>
          </p:cNvSpPr>
          <p:nvPr/>
        </p:nvSpPr>
        <p:spPr bwMode="auto">
          <a:xfrm flipH="1">
            <a:off x="5148263" y="1157288"/>
            <a:ext cx="0" cy="304800"/>
          </a:xfrm>
          <a:prstGeom prst="line">
            <a:avLst/>
          </a:prstGeom>
          <a:noFill/>
          <a:ln w="25400">
            <a:solidFill>
              <a:srgbClr val="FF4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20">
            <a:extLst>
              <a:ext uri="{FF2B5EF4-FFF2-40B4-BE49-F238E27FC236}">
                <a16:creationId xmlns:a16="http://schemas.microsoft.com/office/drawing/2014/main" id="{73998995-C705-D54B-B358-7BD04B028D7C}"/>
              </a:ext>
            </a:extLst>
          </p:cNvPr>
          <p:cNvSpPr txBox="1">
            <a:spLocks noChangeArrowheads="1"/>
          </p:cNvSpPr>
          <p:nvPr/>
        </p:nvSpPr>
        <p:spPr bwMode="auto">
          <a:xfrm rot="16200000">
            <a:off x="639765" y="2617787"/>
            <a:ext cx="1990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IQ</a:t>
            </a:r>
          </a:p>
        </p:txBody>
      </p:sp>
      <p:sp>
        <p:nvSpPr>
          <p:cNvPr id="34" name="Text Box 29">
            <a:extLst>
              <a:ext uri="{FF2B5EF4-FFF2-40B4-BE49-F238E27FC236}">
                <a16:creationId xmlns:a16="http://schemas.microsoft.com/office/drawing/2014/main" id="{4E3AC8B3-935D-6042-987B-AB754231D78A}"/>
              </a:ext>
            </a:extLst>
          </p:cNvPr>
          <p:cNvSpPr txBox="1">
            <a:spLocks noChangeArrowheads="1"/>
          </p:cNvSpPr>
          <p:nvPr/>
        </p:nvSpPr>
        <p:spPr bwMode="auto">
          <a:xfrm>
            <a:off x="2860501" y="4650214"/>
            <a:ext cx="171149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Non-drug takers</a:t>
            </a:r>
          </a:p>
        </p:txBody>
      </p:sp>
      <p:sp>
        <p:nvSpPr>
          <p:cNvPr id="35" name="Text Box 30">
            <a:extLst>
              <a:ext uri="{FF2B5EF4-FFF2-40B4-BE49-F238E27FC236}">
                <a16:creationId xmlns:a16="http://schemas.microsoft.com/office/drawing/2014/main" id="{A9F764E3-2133-4B43-A70E-BDBABB5A53FB}"/>
              </a:ext>
            </a:extLst>
          </p:cNvPr>
          <p:cNvSpPr txBox="1">
            <a:spLocks noChangeArrowheads="1"/>
          </p:cNvSpPr>
          <p:nvPr/>
        </p:nvSpPr>
        <p:spPr bwMode="auto">
          <a:xfrm>
            <a:off x="4444677" y="4643864"/>
            <a:ext cx="1528861"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Drug takers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AA8C9BF7-5BED-7C4E-87E4-B620D4DE76EC}"/>
              </a:ext>
            </a:extLst>
          </p:cNvPr>
          <p:cNvSpPr>
            <a:spLocks noGrp="1" noChangeArrowheads="1"/>
          </p:cNvSpPr>
          <p:nvPr>
            <p:ph type="title"/>
          </p:nvPr>
        </p:nvSpPr>
        <p:spPr/>
        <p:txBody>
          <a:bodyPr/>
          <a:lstStyle/>
          <a:p>
            <a:pPr eaLnBrk="1" hangingPunct="1"/>
            <a:r>
              <a:rPr lang="en-US" altLang="en-US"/>
              <a:t>Computation of </a:t>
            </a:r>
            <a:r>
              <a:rPr lang="en-US" altLang="en-US" u="sng"/>
              <a:t>95% Confidence Intervals</a:t>
            </a:r>
            <a:endParaRPr lang="en-US" altLang="en-US"/>
          </a:p>
        </p:txBody>
      </p:sp>
      <p:sp>
        <p:nvSpPr>
          <p:cNvPr id="36866" name="Rectangle 3">
            <a:extLst>
              <a:ext uri="{FF2B5EF4-FFF2-40B4-BE49-F238E27FC236}">
                <a16:creationId xmlns:a16="http://schemas.microsoft.com/office/drawing/2014/main" id="{9947D709-6E02-B447-87FD-5BC9F890005E}"/>
              </a:ext>
            </a:extLst>
          </p:cNvPr>
          <p:cNvSpPr>
            <a:spLocks noGrp="1" noChangeArrowheads="1"/>
          </p:cNvSpPr>
          <p:nvPr>
            <p:ph type="body" idx="1"/>
          </p:nvPr>
        </p:nvSpPr>
        <p:spPr>
          <a:xfrm>
            <a:off x="381000" y="762000"/>
            <a:ext cx="6854825" cy="5561013"/>
          </a:xfrm>
          <a:noFill/>
        </p:spPr>
        <p:txBody>
          <a:bodyPr/>
          <a:lstStyle/>
          <a:p>
            <a:pPr eaLnBrk="1" hangingPunct="1"/>
            <a:r>
              <a:rPr lang="en-US" altLang="en-US"/>
              <a:t>There</a:t>
            </a:r>
            <a:r>
              <a:rPr lang="ja-JP" altLang="en-US"/>
              <a:t>’</a:t>
            </a:r>
            <a:r>
              <a:rPr lang="en-US" altLang="ja-JP"/>
              <a:t>s a 95% probability that the interval contains the true mean</a:t>
            </a:r>
          </a:p>
          <a:p>
            <a:pPr eaLnBrk="1" hangingPunct="1"/>
            <a:endParaRPr lang="en-US" altLang="en-US"/>
          </a:p>
          <a:p>
            <a:pPr eaLnBrk="1" hangingPunct="1"/>
            <a:r>
              <a:rPr lang="en-US" altLang="en-US"/>
              <a:t>95%CI = SE * t</a:t>
            </a:r>
            <a:r>
              <a:rPr lang="en-US" altLang="en-US" baseline="-25000"/>
              <a:t>df</a:t>
            </a:r>
            <a:endParaRPr lang="en-US" altLang="en-US"/>
          </a:p>
          <a:p>
            <a:pPr eaLnBrk="1" hangingPunct="1"/>
            <a:endParaRPr lang="en-US" altLang="en-US"/>
          </a:p>
          <a:p>
            <a:pPr eaLnBrk="1" hangingPunct="1"/>
            <a:r>
              <a:rPr lang="en-US" altLang="en-US"/>
              <a:t>If n = 10, t</a:t>
            </a:r>
            <a:r>
              <a:rPr lang="en-US" altLang="en-US" baseline="-25000"/>
              <a:t>9</a:t>
            </a:r>
            <a:r>
              <a:rPr lang="en-US" altLang="en-US"/>
              <a:t> is 2.26</a:t>
            </a:r>
          </a:p>
          <a:p>
            <a:pPr eaLnBrk="1" hangingPunct="1"/>
            <a:r>
              <a:rPr lang="en-US" altLang="en-US"/>
              <a:t>95%CI = 4.7 * 2.26 = 10.6</a:t>
            </a:r>
          </a:p>
          <a:p>
            <a:pPr eaLnBrk="1" hangingPunct="1"/>
            <a:endParaRPr lang="en-US" altLang="en-US"/>
          </a:p>
          <a:p>
            <a:pPr eaLnBrk="1" hangingPunct="1"/>
            <a:r>
              <a:rPr lang="en-US" altLang="en-US"/>
              <a:t>If n = 100, t</a:t>
            </a:r>
            <a:r>
              <a:rPr lang="en-US" altLang="en-US" baseline="-25000"/>
              <a:t>99</a:t>
            </a:r>
            <a:r>
              <a:rPr lang="en-US" altLang="en-US"/>
              <a:t> is ~1.96</a:t>
            </a:r>
          </a:p>
          <a:p>
            <a:pPr eaLnBrk="1" hangingPunct="1"/>
            <a:r>
              <a:rPr lang="en-US" altLang="en-US"/>
              <a:t>95%CI = 1.5 * 1.96 = 2.94</a:t>
            </a:r>
          </a:p>
          <a:p>
            <a:pPr eaLnBrk="1" hangingPunct="1">
              <a:buFontTx/>
              <a:buNone/>
            </a:pPr>
            <a:endParaRPr lang="en-US" altLang="en-US"/>
          </a:p>
        </p:txBody>
      </p:sp>
      <p:grpSp>
        <p:nvGrpSpPr>
          <p:cNvPr id="36867" name="Group 6">
            <a:extLst>
              <a:ext uri="{FF2B5EF4-FFF2-40B4-BE49-F238E27FC236}">
                <a16:creationId xmlns:a16="http://schemas.microsoft.com/office/drawing/2014/main" id="{B6CCB5C2-11AF-6948-B7BC-7E1DEAB9235A}"/>
              </a:ext>
            </a:extLst>
          </p:cNvPr>
          <p:cNvGrpSpPr>
            <a:grpSpLocks/>
          </p:cNvGrpSpPr>
          <p:nvPr/>
        </p:nvGrpSpPr>
        <p:grpSpPr bwMode="auto">
          <a:xfrm>
            <a:off x="7391400" y="1066800"/>
            <a:ext cx="1385888" cy="5143500"/>
            <a:chOff x="4176" y="624"/>
            <a:chExt cx="1043" cy="3528"/>
          </a:xfrm>
        </p:grpSpPr>
        <p:pic>
          <p:nvPicPr>
            <p:cNvPr id="36871" name="Picture 4" descr="t distribution">
              <a:extLst>
                <a:ext uri="{FF2B5EF4-FFF2-40B4-BE49-F238E27FC236}">
                  <a16:creationId xmlns:a16="http://schemas.microsoft.com/office/drawing/2014/main" id="{8FD80668-9850-A143-A18B-15055C89BA4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176" y="660"/>
              <a:ext cx="384"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5" descr="t distribution">
              <a:extLst>
                <a:ext uri="{FF2B5EF4-FFF2-40B4-BE49-F238E27FC236}">
                  <a16:creationId xmlns:a16="http://schemas.microsoft.com/office/drawing/2014/main" id="{290D3895-4B77-BE45-A117-9B224C24F6F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560" y="624"/>
              <a:ext cx="659" cy="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8" name="Text Box 7">
            <a:extLst>
              <a:ext uri="{FF2B5EF4-FFF2-40B4-BE49-F238E27FC236}">
                <a16:creationId xmlns:a16="http://schemas.microsoft.com/office/drawing/2014/main" id="{56ADFDAB-D948-2149-86D2-284049762B14}"/>
              </a:ext>
            </a:extLst>
          </p:cNvPr>
          <p:cNvSpPr txBox="1">
            <a:spLocks noChangeArrowheads="1"/>
          </p:cNvSpPr>
          <p:nvPr/>
        </p:nvSpPr>
        <p:spPr bwMode="auto">
          <a:xfrm flipH="1">
            <a:off x="7391400" y="6248400"/>
            <a:ext cx="1470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 1.96</a:t>
            </a:r>
          </a:p>
        </p:txBody>
      </p:sp>
      <p:pic>
        <p:nvPicPr>
          <p:cNvPr id="14344" name="Picture 8">
            <a:extLst>
              <a:ext uri="{FF2B5EF4-FFF2-40B4-BE49-F238E27FC236}">
                <a16:creationId xmlns:a16="http://schemas.microsoft.com/office/drawing/2014/main" id="{530D9A41-3404-A74B-A2D6-82695D572B3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59338" y="1916113"/>
            <a:ext cx="2286000"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345" name="Text Box 9">
            <a:extLst>
              <a:ext uri="{FF2B5EF4-FFF2-40B4-BE49-F238E27FC236}">
                <a16:creationId xmlns:a16="http://schemas.microsoft.com/office/drawing/2014/main" id="{0F6B8634-2A22-0C40-BFE1-E417E8CB9DDE}"/>
              </a:ext>
            </a:extLst>
          </p:cNvPr>
          <p:cNvSpPr txBox="1">
            <a:spLocks noChangeArrowheads="1"/>
          </p:cNvSpPr>
          <p:nvPr/>
        </p:nvSpPr>
        <p:spPr bwMode="auto">
          <a:xfrm>
            <a:off x="7380288" y="620713"/>
            <a:ext cx="14462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latin typeface="Arial" charset="0"/>
                <a:ea typeface="ＭＳ Ｐゴシック" charset="0"/>
              </a:rPr>
              <a:t>one-tailed p &lt; .025</a:t>
            </a:r>
          </a:p>
          <a:p>
            <a:pPr>
              <a:defRPr/>
            </a:pPr>
            <a:r>
              <a:rPr lang="en-US" sz="1200">
                <a:latin typeface="Arial" charset="0"/>
                <a:ea typeface="ＭＳ Ｐゴシック" charset="0"/>
              </a:rPr>
              <a:t>two-tailed p &lt; .05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5">
            <a:extLst>
              <a:ext uri="{FF2B5EF4-FFF2-40B4-BE49-F238E27FC236}">
                <a16:creationId xmlns:a16="http://schemas.microsoft.com/office/drawing/2014/main" id="{66052E4C-418E-0E4E-A1D8-4BB676663530}"/>
              </a:ext>
            </a:extLst>
          </p:cNvPr>
          <p:cNvSpPr>
            <a:spLocks noChangeShapeType="1"/>
          </p:cNvSpPr>
          <p:nvPr/>
        </p:nvSpPr>
        <p:spPr bwMode="auto">
          <a:xfrm>
            <a:off x="2347913" y="760413"/>
            <a:ext cx="0" cy="3878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5" name="Rectangle 6">
            <a:extLst>
              <a:ext uri="{FF2B5EF4-FFF2-40B4-BE49-F238E27FC236}">
                <a16:creationId xmlns:a16="http://schemas.microsoft.com/office/drawing/2014/main" id="{7FC7E557-72B3-F542-932D-40F4C3949B63}"/>
              </a:ext>
            </a:extLst>
          </p:cNvPr>
          <p:cNvSpPr>
            <a:spLocks noChangeArrowheads="1"/>
          </p:cNvSpPr>
          <p:nvPr/>
        </p:nvSpPr>
        <p:spPr bwMode="auto">
          <a:xfrm>
            <a:off x="3297238" y="1622425"/>
            <a:ext cx="603250" cy="3016250"/>
          </a:xfrm>
          <a:prstGeom prst="rect">
            <a:avLst/>
          </a:prstGeom>
          <a:solidFill>
            <a:srgbClr val="76D6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916" name="Rectangle 7">
            <a:extLst>
              <a:ext uri="{FF2B5EF4-FFF2-40B4-BE49-F238E27FC236}">
                <a16:creationId xmlns:a16="http://schemas.microsoft.com/office/drawing/2014/main" id="{840CDE6C-11AE-DF49-A944-322F8E2A6E5F}"/>
              </a:ext>
            </a:extLst>
          </p:cNvPr>
          <p:cNvSpPr>
            <a:spLocks noChangeArrowheads="1"/>
          </p:cNvSpPr>
          <p:nvPr/>
        </p:nvSpPr>
        <p:spPr bwMode="auto">
          <a:xfrm>
            <a:off x="4762500" y="1323975"/>
            <a:ext cx="603250" cy="3314700"/>
          </a:xfrm>
          <a:prstGeom prst="rect">
            <a:avLst/>
          </a:prstGeom>
          <a:solidFill>
            <a:srgbClr val="FF85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917" name="Line 8">
            <a:extLst>
              <a:ext uri="{FF2B5EF4-FFF2-40B4-BE49-F238E27FC236}">
                <a16:creationId xmlns:a16="http://schemas.microsoft.com/office/drawing/2014/main" id="{0092552A-D84F-1243-81DE-B9641CE221B0}"/>
              </a:ext>
            </a:extLst>
          </p:cNvPr>
          <p:cNvSpPr>
            <a:spLocks noChangeShapeType="1"/>
          </p:cNvSpPr>
          <p:nvPr/>
        </p:nvSpPr>
        <p:spPr bwMode="auto">
          <a:xfrm>
            <a:off x="2347913" y="16224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Line 9">
            <a:extLst>
              <a:ext uri="{FF2B5EF4-FFF2-40B4-BE49-F238E27FC236}">
                <a16:creationId xmlns:a16="http://schemas.microsoft.com/office/drawing/2014/main" id="{8D372D1A-26A3-6A48-A38F-87740240C757}"/>
              </a:ext>
            </a:extLst>
          </p:cNvPr>
          <p:cNvSpPr>
            <a:spLocks noChangeShapeType="1"/>
          </p:cNvSpPr>
          <p:nvPr/>
        </p:nvSpPr>
        <p:spPr bwMode="auto">
          <a:xfrm>
            <a:off x="2347913" y="13208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Line 10">
            <a:extLst>
              <a:ext uri="{FF2B5EF4-FFF2-40B4-BE49-F238E27FC236}">
                <a16:creationId xmlns:a16="http://schemas.microsoft.com/office/drawing/2014/main" id="{23F4B2BE-A37A-CE40-BB30-AD8ED0DCFA7D}"/>
              </a:ext>
            </a:extLst>
          </p:cNvPr>
          <p:cNvSpPr>
            <a:spLocks noChangeShapeType="1"/>
          </p:cNvSpPr>
          <p:nvPr/>
        </p:nvSpPr>
        <p:spPr bwMode="auto">
          <a:xfrm>
            <a:off x="2347913" y="10191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11">
            <a:extLst>
              <a:ext uri="{FF2B5EF4-FFF2-40B4-BE49-F238E27FC236}">
                <a16:creationId xmlns:a16="http://schemas.microsoft.com/office/drawing/2014/main" id="{09CC5B65-A26D-1C41-A451-7368E70CA13D}"/>
              </a:ext>
            </a:extLst>
          </p:cNvPr>
          <p:cNvSpPr>
            <a:spLocks noChangeShapeType="1"/>
          </p:cNvSpPr>
          <p:nvPr/>
        </p:nvSpPr>
        <p:spPr bwMode="auto">
          <a:xfrm>
            <a:off x="2347913" y="37338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a:extLst>
              <a:ext uri="{FF2B5EF4-FFF2-40B4-BE49-F238E27FC236}">
                <a16:creationId xmlns:a16="http://schemas.microsoft.com/office/drawing/2014/main" id="{ED9EA4E3-2D40-3548-A479-87A290330EF7}"/>
              </a:ext>
            </a:extLst>
          </p:cNvPr>
          <p:cNvSpPr>
            <a:spLocks noChangeShapeType="1"/>
          </p:cNvSpPr>
          <p:nvPr/>
        </p:nvSpPr>
        <p:spPr bwMode="auto">
          <a:xfrm>
            <a:off x="2347913" y="34321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3">
            <a:extLst>
              <a:ext uri="{FF2B5EF4-FFF2-40B4-BE49-F238E27FC236}">
                <a16:creationId xmlns:a16="http://schemas.microsoft.com/office/drawing/2014/main" id="{DB52B9BD-7C0C-0C43-A2B9-1D0A0B89CB49}"/>
              </a:ext>
            </a:extLst>
          </p:cNvPr>
          <p:cNvSpPr>
            <a:spLocks noChangeShapeType="1"/>
          </p:cNvSpPr>
          <p:nvPr/>
        </p:nvSpPr>
        <p:spPr bwMode="auto">
          <a:xfrm>
            <a:off x="2347913" y="31305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4">
            <a:extLst>
              <a:ext uri="{FF2B5EF4-FFF2-40B4-BE49-F238E27FC236}">
                <a16:creationId xmlns:a16="http://schemas.microsoft.com/office/drawing/2014/main" id="{9C02DCB2-3E49-0843-BE64-5F9C51F9042B}"/>
              </a:ext>
            </a:extLst>
          </p:cNvPr>
          <p:cNvSpPr>
            <a:spLocks noChangeShapeType="1"/>
          </p:cNvSpPr>
          <p:nvPr/>
        </p:nvSpPr>
        <p:spPr bwMode="auto">
          <a:xfrm>
            <a:off x="2347913" y="252730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5">
            <a:extLst>
              <a:ext uri="{FF2B5EF4-FFF2-40B4-BE49-F238E27FC236}">
                <a16:creationId xmlns:a16="http://schemas.microsoft.com/office/drawing/2014/main" id="{7E6BF36E-34AC-D342-8857-C20915B3D986}"/>
              </a:ext>
            </a:extLst>
          </p:cNvPr>
          <p:cNvSpPr>
            <a:spLocks noChangeShapeType="1"/>
          </p:cNvSpPr>
          <p:nvPr/>
        </p:nvSpPr>
        <p:spPr bwMode="auto">
          <a:xfrm>
            <a:off x="2347913" y="22256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6">
            <a:extLst>
              <a:ext uri="{FF2B5EF4-FFF2-40B4-BE49-F238E27FC236}">
                <a16:creationId xmlns:a16="http://schemas.microsoft.com/office/drawing/2014/main" id="{B9F867C6-A81C-BB44-A178-8E481EC30951}"/>
              </a:ext>
            </a:extLst>
          </p:cNvPr>
          <p:cNvSpPr>
            <a:spLocks noChangeShapeType="1"/>
          </p:cNvSpPr>
          <p:nvPr/>
        </p:nvSpPr>
        <p:spPr bwMode="auto">
          <a:xfrm>
            <a:off x="2347913" y="19240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7">
            <a:extLst>
              <a:ext uri="{FF2B5EF4-FFF2-40B4-BE49-F238E27FC236}">
                <a16:creationId xmlns:a16="http://schemas.microsoft.com/office/drawing/2014/main" id="{C583D588-4B6A-254E-B9FC-EF4110AA8052}"/>
              </a:ext>
            </a:extLst>
          </p:cNvPr>
          <p:cNvSpPr>
            <a:spLocks noChangeShapeType="1"/>
          </p:cNvSpPr>
          <p:nvPr/>
        </p:nvSpPr>
        <p:spPr bwMode="auto">
          <a:xfrm>
            <a:off x="2347913" y="28289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8">
            <a:extLst>
              <a:ext uri="{FF2B5EF4-FFF2-40B4-BE49-F238E27FC236}">
                <a16:creationId xmlns:a16="http://schemas.microsoft.com/office/drawing/2014/main" id="{FDE355AD-F5E3-EB45-8DEB-2D04458EEAF4}"/>
              </a:ext>
            </a:extLst>
          </p:cNvPr>
          <p:cNvSpPr>
            <a:spLocks noChangeShapeType="1"/>
          </p:cNvSpPr>
          <p:nvPr/>
        </p:nvSpPr>
        <p:spPr bwMode="auto">
          <a:xfrm>
            <a:off x="2347913" y="463867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9">
            <a:extLst>
              <a:ext uri="{FF2B5EF4-FFF2-40B4-BE49-F238E27FC236}">
                <a16:creationId xmlns:a16="http://schemas.microsoft.com/office/drawing/2014/main" id="{AD60127E-9993-4649-89C6-1ABA886C2CA0}"/>
              </a:ext>
            </a:extLst>
          </p:cNvPr>
          <p:cNvSpPr>
            <a:spLocks noChangeShapeType="1"/>
          </p:cNvSpPr>
          <p:nvPr/>
        </p:nvSpPr>
        <p:spPr bwMode="auto">
          <a:xfrm>
            <a:off x="2347913" y="4337050"/>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20">
            <a:extLst>
              <a:ext uri="{FF2B5EF4-FFF2-40B4-BE49-F238E27FC236}">
                <a16:creationId xmlns:a16="http://schemas.microsoft.com/office/drawing/2014/main" id="{20EE9C11-1928-F74C-A6AD-A895522FBA01}"/>
              </a:ext>
            </a:extLst>
          </p:cNvPr>
          <p:cNvSpPr>
            <a:spLocks noChangeShapeType="1"/>
          </p:cNvSpPr>
          <p:nvPr/>
        </p:nvSpPr>
        <p:spPr bwMode="auto">
          <a:xfrm>
            <a:off x="2347913" y="4035425"/>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Text Box 21">
            <a:extLst>
              <a:ext uri="{FF2B5EF4-FFF2-40B4-BE49-F238E27FC236}">
                <a16:creationId xmlns:a16="http://schemas.microsoft.com/office/drawing/2014/main" id="{A87B9EB7-7682-F44E-8109-AEF36384DE0C}"/>
              </a:ext>
            </a:extLst>
          </p:cNvPr>
          <p:cNvSpPr txBox="1">
            <a:spLocks noChangeArrowheads="1"/>
          </p:cNvSpPr>
          <p:nvPr/>
        </p:nvSpPr>
        <p:spPr bwMode="auto">
          <a:xfrm>
            <a:off x="2017713" y="4454525"/>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38931" name="Text Box 22">
            <a:extLst>
              <a:ext uri="{FF2B5EF4-FFF2-40B4-BE49-F238E27FC236}">
                <a16:creationId xmlns:a16="http://schemas.microsoft.com/office/drawing/2014/main" id="{748A2EE2-D18B-E44F-B725-68F70EF9EC96}"/>
              </a:ext>
            </a:extLst>
          </p:cNvPr>
          <p:cNvSpPr txBox="1">
            <a:spLocks noChangeArrowheads="1"/>
          </p:cNvSpPr>
          <p:nvPr/>
        </p:nvSpPr>
        <p:spPr bwMode="auto">
          <a:xfrm>
            <a:off x="1884363" y="38481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38932" name="Text Box 23">
            <a:extLst>
              <a:ext uri="{FF2B5EF4-FFF2-40B4-BE49-F238E27FC236}">
                <a16:creationId xmlns:a16="http://schemas.microsoft.com/office/drawing/2014/main" id="{9A5439EC-4839-6A4D-A680-5165670C9EAB}"/>
              </a:ext>
            </a:extLst>
          </p:cNvPr>
          <p:cNvSpPr txBox="1">
            <a:spLocks noChangeArrowheads="1"/>
          </p:cNvSpPr>
          <p:nvPr/>
        </p:nvSpPr>
        <p:spPr bwMode="auto">
          <a:xfrm>
            <a:off x="1884363" y="32432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
        <p:nvSpPr>
          <p:cNvPr id="38933" name="Text Box 24">
            <a:extLst>
              <a:ext uri="{FF2B5EF4-FFF2-40B4-BE49-F238E27FC236}">
                <a16:creationId xmlns:a16="http://schemas.microsoft.com/office/drawing/2014/main" id="{642D8461-0FDA-F849-875D-9DB62BCF7DEC}"/>
              </a:ext>
            </a:extLst>
          </p:cNvPr>
          <p:cNvSpPr txBox="1">
            <a:spLocks noChangeArrowheads="1"/>
          </p:cNvSpPr>
          <p:nvPr/>
        </p:nvSpPr>
        <p:spPr bwMode="auto">
          <a:xfrm>
            <a:off x="1884363" y="263683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60</a:t>
            </a:r>
          </a:p>
        </p:txBody>
      </p:sp>
      <p:sp>
        <p:nvSpPr>
          <p:cNvPr id="38934" name="Text Box 25">
            <a:extLst>
              <a:ext uri="{FF2B5EF4-FFF2-40B4-BE49-F238E27FC236}">
                <a16:creationId xmlns:a16="http://schemas.microsoft.com/office/drawing/2014/main" id="{E4D5FDBA-88BB-A649-B02E-215A34221D2F}"/>
              </a:ext>
            </a:extLst>
          </p:cNvPr>
          <p:cNvSpPr txBox="1">
            <a:spLocks noChangeArrowheads="1"/>
          </p:cNvSpPr>
          <p:nvPr/>
        </p:nvSpPr>
        <p:spPr bwMode="auto">
          <a:xfrm>
            <a:off x="1884363" y="20320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80</a:t>
            </a:r>
          </a:p>
        </p:txBody>
      </p:sp>
      <p:sp>
        <p:nvSpPr>
          <p:cNvPr id="38935" name="Text Box 26">
            <a:extLst>
              <a:ext uri="{FF2B5EF4-FFF2-40B4-BE49-F238E27FC236}">
                <a16:creationId xmlns:a16="http://schemas.microsoft.com/office/drawing/2014/main" id="{3047E69A-72C8-EE46-9505-F8E70796DCAE}"/>
              </a:ext>
            </a:extLst>
          </p:cNvPr>
          <p:cNvSpPr txBox="1">
            <a:spLocks noChangeArrowheads="1"/>
          </p:cNvSpPr>
          <p:nvPr/>
        </p:nvSpPr>
        <p:spPr bwMode="auto">
          <a:xfrm>
            <a:off x="1752600" y="1425575"/>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100</a:t>
            </a:r>
          </a:p>
        </p:txBody>
      </p:sp>
      <p:sp>
        <p:nvSpPr>
          <p:cNvPr id="38936" name="Text Box 27">
            <a:extLst>
              <a:ext uri="{FF2B5EF4-FFF2-40B4-BE49-F238E27FC236}">
                <a16:creationId xmlns:a16="http://schemas.microsoft.com/office/drawing/2014/main" id="{75FD5C35-1F23-494D-AAFC-C01B3EC5D856}"/>
              </a:ext>
            </a:extLst>
          </p:cNvPr>
          <p:cNvSpPr txBox="1">
            <a:spLocks noChangeArrowheads="1"/>
          </p:cNvSpPr>
          <p:nvPr/>
        </p:nvSpPr>
        <p:spPr bwMode="auto">
          <a:xfrm>
            <a:off x="1752600" y="820738"/>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120</a:t>
            </a:r>
          </a:p>
        </p:txBody>
      </p:sp>
      <p:sp>
        <p:nvSpPr>
          <p:cNvPr id="38937" name="Text Box 28">
            <a:extLst>
              <a:ext uri="{FF2B5EF4-FFF2-40B4-BE49-F238E27FC236}">
                <a16:creationId xmlns:a16="http://schemas.microsoft.com/office/drawing/2014/main" id="{630E5121-ABF6-9445-AC33-437A89240DBB}"/>
              </a:ext>
            </a:extLst>
          </p:cNvPr>
          <p:cNvSpPr txBox="1">
            <a:spLocks noChangeArrowheads="1"/>
          </p:cNvSpPr>
          <p:nvPr/>
        </p:nvSpPr>
        <p:spPr bwMode="auto">
          <a:xfrm>
            <a:off x="2707264" y="4648627"/>
            <a:ext cx="178821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Non-drug takers</a:t>
            </a:r>
          </a:p>
        </p:txBody>
      </p:sp>
      <p:sp>
        <p:nvSpPr>
          <p:cNvPr id="38938" name="Text Box 29">
            <a:extLst>
              <a:ext uri="{FF2B5EF4-FFF2-40B4-BE49-F238E27FC236}">
                <a16:creationId xmlns:a16="http://schemas.microsoft.com/office/drawing/2014/main" id="{D825F528-7F2C-FA46-9CA3-60E2A3E93A7C}"/>
              </a:ext>
            </a:extLst>
          </p:cNvPr>
          <p:cNvSpPr txBox="1">
            <a:spLocks noChangeArrowheads="1"/>
          </p:cNvSpPr>
          <p:nvPr/>
        </p:nvSpPr>
        <p:spPr bwMode="auto">
          <a:xfrm>
            <a:off x="4648519" y="4648627"/>
            <a:ext cx="1023037"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Drug</a:t>
            </a:r>
          </a:p>
          <a:p>
            <a:pPr algn="ctr"/>
            <a:r>
              <a:rPr lang="en-US" altLang="en-US" dirty="0"/>
              <a:t>takers</a:t>
            </a:r>
          </a:p>
        </p:txBody>
      </p:sp>
      <p:sp>
        <p:nvSpPr>
          <p:cNvPr id="38939" name="Line 30">
            <a:extLst>
              <a:ext uri="{FF2B5EF4-FFF2-40B4-BE49-F238E27FC236}">
                <a16:creationId xmlns:a16="http://schemas.microsoft.com/office/drawing/2014/main" id="{C791E79E-14E8-F04F-8E05-542851829FFF}"/>
              </a:ext>
            </a:extLst>
          </p:cNvPr>
          <p:cNvSpPr>
            <a:spLocks noChangeShapeType="1"/>
          </p:cNvSpPr>
          <p:nvPr/>
        </p:nvSpPr>
        <p:spPr bwMode="auto">
          <a:xfrm flipH="1">
            <a:off x="3581400" y="1262063"/>
            <a:ext cx="0" cy="68580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0" name="Text Box 31">
            <a:extLst>
              <a:ext uri="{FF2B5EF4-FFF2-40B4-BE49-F238E27FC236}">
                <a16:creationId xmlns:a16="http://schemas.microsoft.com/office/drawing/2014/main" id="{845F63F8-FC01-2041-ADD3-2F4CF6780FF4}"/>
              </a:ext>
            </a:extLst>
          </p:cNvPr>
          <p:cNvSpPr txBox="1">
            <a:spLocks noChangeArrowheads="1"/>
          </p:cNvSpPr>
          <p:nvPr/>
        </p:nvSpPr>
        <p:spPr bwMode="auto">
          <a:xfrm>
            <a:off x="6537325" y="892175"/>
            <a:ext cx="1997075"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00"/>
                </a:solidFill>
              </a:rPr>
              <a:t>SD = 15</a:t>
            </a:r>
          </a:p>
          <a:p>
            <a:endParaRPr lang="en-US" altLang="en-US" dirty="0">
              <a:solidFill>
                <a:srgbClr val="FFFF00"/>
              </a:solidFill>
            </a:endParaRPr>
          </a:p>
          <a:p>
            <a:r>
              <a:rPr lang="en-US" altLang="en-US" dirty="0">
                <a:solidFill>
                  <a:srgbClr val="FFFF00"/>
                </a:solidFill>
              </a:rPr>
              <a:t>If n = 10, SE = 4.7</a:t>
            </a:r>
          </a:p>
          <a:p>
            <a:endParaRPr lang="en-US" altLang="en-US" dirty="0">
              <a:solidFill>
                <a:srgbClr val="FFFF00"/>
              </a:solidFill>
            </a:endParaRPr>
          </a:p>
          <a:p>
            <a:r>
              <a:rPr lang="en-US" altLang="en-US" dirty="0">
                <a:solidFill>
                  <a:srgbClr val="FFFF00"/>
                </a:solidFill>
              </a:rPr>
              <a:t>If n = 10, 95%CI = +/-10.6 </a:t>
            </a:r>
          </a:p>
        </p:txBody>
      </p:sp>
      <p:sp>
        <p:nvSpPr>
          <p:cNvPr id="38941" name="Rectangle 33">
            <a:extLst>
              <a:ext uri="{FF2B5EF4-FFF2-40B4-BE49-F238E27FC236}">
                <a16:creationId xmlns:a16="http://schemas.microsoft.com/office/drawing/2014/main" id="{678B803D-29A7-7144-B37B-E72AD51E51F2}"/>
              </a:ext>
            </a:extLst>
          </p:cNvPr>
          <p:cNvSpPr>
            <a:spLocks noGrp="1" noChangeArrowheads="1"/>
          </p:cNvSpPr>
          <p:nvPr>
            <p:ph type="title"/>
          </p:nvPr>
        </p:nvSpPr>
        <p:spPr/>
        <p:txBody>
          <a:bodyPr/>
          <a:lstStyle/>
          <a:p>
            <a:pPr eaLnBrk="1" hangingPunct="1"/>
            <a:r>
              <a:rPr lang="en-US" altLang="en-US"/>
              <a:t>What Do </a:t>
            </a:r>
            <a:r>
              <a:rPr lang="en-US" altLang="en-US" u="sng"/>
              <a:t>95% Confidence Intervals</a:t>
            </a:r>
            <a:r>
              <a:rPr lang="en-US" altLang="en-US"/>
              <a:t> Tell You?</a:t>
            </a:r>
          </a:p>
        </p:txBody>
      </p:sp>
      <p:sp>
        <p:nvSpPr>
          <p:cNvPr id="38942" name="Rectangle 34">
            <a:extLst>
              <a:ext uri="{FF2B5EF4-FFF2-40B4-BE49-F238E27FC236}">
                <a16:creationId xmlns:a16="http://schemas.microsoft.com/office/drawing/2014/main" id="{7C279361-760E-1041-95A5-776D47C8D64B}"/>
              </a:ext>
            </a:extLst>
          </p:cNvPr>
          <p:cNvSpPr>
            <a:spLocks noGrp="1" noChangeArrowheads="1"/>
          </p:cNvSpPr>
          <p:nvPr>
            <p:ph type="body" idx="1"/>
          </p:nvPr>
        </p:nvSpPr>
        <p:spPr>
          <a:xfrm>
            <a:off x="304482" y="5563081"/>
            <a:ext cx="8382000" cy="1495794"/>
          </a:xfrm>
        </p:spPr>
        <p:txBody>
          <a:bodyPr/>
          <a:lstStyle/>
          <a:p>
            <a:pPr eaLnBrk="1" hangingPunct="1">
              <a:lnSpc>
                <a:spcPct val="90000"/>
              </a:lnSpc>
            </a:pPr>
            <a:r>
              <a:rPr lang="en-US" altLang="en-US" sz="1800" dirty="0"/>
              <a:t>95%CIs tell you that the true IQ of drug takers is probably between 99.4 and 120.6. Because this interval includes 100, you cannot say with sufficient certainty that drug takers are smarter than the population norm of 100 expected for IQ.</a:t>
            </a:r>
          </a:p>
          <a:p>
            <a:pPr eaLnBrk="1" hangingPunct="1">
              <a:lnSpc>
                <a:spcPct val="90000"/>
              </a:lnSpc>
            </a:pPr>
            <a:endParaRPr lang="en-US" altLang="en-US" sz="2400" dirty="0"/>
          </a:p>
        </p:txBody>
      </p:sp>
      <p:sp>
        <p:nvSpPr>
          <p:cNvPr id="38943" name="Line 35">
            <a:extLst>
              <a:ext uri="{FF2B5EF4-FFF2-40B4-BE49-F238E27FC236}">
                <a16:creationId xmlns:a16="http://schemas.microsoft.com/office/drawing/2014/main" id="{7A998461-0502-0440-B48B-F755C58C5F86}"/>
              </a:ext>
            </a:extLst>
          </p:cNvPr>
          <p:cNvSpPr>
            <a:spLocks noChangeShapeType="1"/>
          </p:cNvSpPr>
          <p:nvPr/>
        </p:nvSpPr>
        <p:spPr bwMode="auto">
          <a:xfrm flipH="1">
            <a:off x="5076825" y="976313"/>
            <a:ext cx="0" cy="685800"/>
          </a:xfrm>
          <a:prstGeom prst="line">
            <a:avLst/>
          </a:prstGeom>
          <a:noFill/>
          <a:ln w="25400">
            <a:solidFill>
              <a:srgbClr val="FF4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20">
            <a:extLst>
              <a:ext uri="{FF2B5EF4-FFF2-40B4-BE49-F238E27FC236}">
                <a16:creationId xmlns:a16="http://schemas.microsoft.com/office/drawing/2014/main" id="{B4D6FCBE-1103-4B4C-B2DD-07F8A8DC1162}"/>
              </a:ext>
            </a:extLst>
          </p:cNvPr>
          <p:cNvSpPr txBox="1">
            <a:spLocks noChangeArrowheads="1"/>
          </p:cNvSpPr>
          <p:nvPr/>
        </p:nvSpPr>
        <p:spPr bwMode="auto">
          <a:xfrm rot="16200000">
            <a:off x="563564" y="2347911"/>
            <a:ext cx="1990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Happiness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4">
            <a:extLst>
              <a:ext uri="{FF2B5EF4-FFF2-40B4-BE49-F238E27FC236}">
                <a16:creationId xmlns:a16="http://schemas.microsoft.com/office/drawing/2014/main" id="{85471610-8F1A-724E-8BBC-8D882DBE6E20}"/>
              </a:ext>
            </a:extLst>
          </p:cNvPr>
          <p:cNvGrpSpPr>
            <a:grpSpLocks/>
          </p:cNvGrpSpPr>
          <p:nvPr/>
        </p:nvGrpSpPr>
        <p:grpSpPr bwMode="auto">
          <a:xfrm>
            <a:off x="7391400" y="1066800"/>
            <a:ext cx="1385888" cy="5143500"/>
            <a:chOff x="4176" y="624"/>
            <a:chExt cx="1043" cy="3528"/>
          </a:xfrm>
        </p:grpSpPr>
        <p:pic>
          <p:nvPicPr>
            <p:cNvPr id="40965" name="Picture 5" descr="t distribution">
              <a:extLst>
                <a:ext uri="{FF2B5EF4-FFF2-40B4-BE49-F238E27FC236}">
                  <a16:creationId xmlns:a16="http://schemas.microsoft.com/office/drawing/2014/main" id="{3C80BFAA-4069-D24B-B091-3DE2479ADCD9}"/>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176" y="660"/>
              <a:ext cx="384"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t distribution">
              <a:extLst>
                <a:ext uri="{FF2B5EF4-FFF2-40B4-BE49-F238E27FC236}">
                  <a16:creationId xmlns:a16="http://schemas.microsoft.com/office/drawing/2014/main" id="{E4F3AFF1-1D75-3A45-B98D-21DADB46AB9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560" y="624"/>
              <a:ext cx="659" cy="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2" name="Text Box 7">
            <a:extLst>
              <a:ext uri="{FF2B5EF4-FFF2-40B4-BE49-F238E27FC236}">
                <a16:creationId xmlns:a16="http://schemas.microsoft.com/office/drawing/2014/main" id="{B6B52AB6-FAB1-6247-977B-9729668D6254}"/>
              </a:ext>
            </a:extLst>
          </p:cNvPr>
          <p:cNvSpPr txBox="1">
            <a:spLocks noChangeArrowheads="1"/>
          </p:cNvSpPr>
          <p:nvPr/>
        </p:nvSpPr>
        <p:spPr bwMode="auto">
          <a:xfrm flipH="1">
            <a:off x="7391400" y="6248400"/>
            <a:ext cx="1470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 1.96</a:t>
            </a:r>
          </a:p>
        </p:txBody>
      </p:sp>
      <p:sp>
        <p:nvSpPr>
          <p:cNvPr id="40963" name="Rectangle 9">
            <a:extLst>
              <a:ext uri="{FF2B5EF4-FFF2-40B4-BE49-F238E27FC236}">
                <a16:creationId xmlns:a16="http://schemas.microsoft.com/office/drawing/2014/main" id="{6F5EB6E4-0996-7348-9AA9-94433F912130}"/>
              </a:ext>
            </a:extLst>
          </p:cNvPr>
          <p:cNvSpPr>
            <a:spLocks noGrp="1" noChangeArrowheads="1"/>
          </p:cNvSpPr>
          <p:nvPr>
            <p:ph type="title"/>
          </p:nvPr>
        </p:nvSpPr>
        <p:spPr/>
        <p:txBody>
          <a:bodyPr/>
          <a:lstStyle/>
          <a:p>
            <a:pPr eaLnBrk="1" hangingPunct="1"/>
            <a:r>
              <a:rPr lang="en-US" altLang="en-US"/>
              <a:t>SE </a:t>
            </a:r>
            <a:r>
              <a:rPr lang="en-US" altLang="en-US">
                <a:sym typeface="Wingdings" pitchFamily="2" charset="2"/>
              </a:rPr>
              <a:t></a:t>
            </a:r>
            <a:r>
              <a:rPr lang="en-US" altLang="en-US"/>
              <a:t> 95% CI</a:t>
            </a:r>
          </a:p>
        </p:txBody>
      </p:sp>
      <p:sp>
        <p:nvSpPr>
          <p:cNvPr id="40964" name="Rectangle 10">
            <a:extLst>
              <a:ext uri="{FF2B5EF4-FFF2-40B4-BE49-F238E27FC236}">
                <a16:creationId xmlns:a16="http://schemas.microsoft.com/office/drawing/2014/main" id="{714C1B38-860E-0E4B-A0A2-CEA2EB3F36A9}"/>
              </a:ext>
            </a:extLst>
          </p:cNvPr>
          <p:cNvSpPr>
            <a:spLocks noGrp="1" noChangeArrowheads="1"/>
          </p:cNvSpPr>
          <p:nvPr>
            <p:ph type="body" idx="1"/>
          </p:nvPr>
        </p:nvSpPr>
        <p:spPr>
          <a:xfrm>
            <a:off x="381000" y="838200"/>
            <a:ext cx="6781800" cy="1373188"/>
          </a:xfrm>
        </p:spPr>
        <p:txBody>
          <a:bodyPr/>
          <a:lstStyle/>
          <a:p>
            <a:pPr eaLnBrk="1" hangingPunct="1"/>
            <a:r>
              <a:rPr lang="en-US" altLang="en-US"/>
              <a:t>Rule of Thumb: Given the t distribution, 95%CI are typically 2X to 3X the SD, depending on sample size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FE5BC52-9224-D841-822D-CC4AB081266C}"/>
              </a:ext>
            </a:extLst>
          </p:cNvPr>
          <p:cNvSpPr>
            <a:spLocks noGrp="1" noChangeArrowheads="1"/>
          </p:cNvSpPr>
          <p:nvPr>
            <p:ph type="title"/>
          </p:nvPr>
        </p:nvSpPr>
        <p:spPr/>
        <p:txBody>
          <a:bodyPr/>
          <a:lstStyle/>
          <a:p>
            <a:pPr eaLnBrk="1" hangingPunct="1"/>
            <a:r>
              <a:rPr lang="en-US" altLang="en-US"/>
              <a:t>Group Differences: </a:t>
            </a:r>
            <a:r>
              <a:rPr lang="en-US" altLang="en-US" u="sng"/>
              <a:t>95%CI</a:t>
            </a:r>
            <a:r>
              <a:rPr lang="en-US" altLang="en-US"/>
              <a:t> Rule of Eye</a:t>
            </a:r>
          </a:p>
        </p:txBody>
      </p:sp>
      <p:sp>
        <p:nvSpPr>
          <p:cNvPr id="43010" name="Rectangle 3">
            <a:extLst>
              <a:ext uri="{FF2B5EF4-FFF2-40B4-BE49-F238E27FC236}">
                <a16:creationId xmlns:a16="http://schemas.microsoft.com/office/drawing/2014/main" id="{26CC0A53-58FD-704D-A4D2-41C98D2A9EEE}"/>
              </a:ext>
            </a:extLst>
          </p:cNvPr>
          <p:cNvSpPr>
            <a:spLocks noGrp="1" noChangeArrowheads="1"/>
          </p:cNvSpPr>
          <p:nvPr>
            <p:ph type="body" idx="1"/>
          </p:nvPr>
        </p:nvSpPr>
        <p:spPr>
          <a:xfrm>
            <a:off x="3962400" y="685800"/>
            <a:ext cx="5029200" cy="6002338"/>
          </a:xfrm>
        </p:spPr>
        <p:txBody>
          <a:bodyPr/>
          <a:lstStyle/>
          <a:p>
            <a:pPr eaLnBrk="1" hangingPunct="1"/>
            <a:r>
              <a:rPr lang="en-US" altLang="en-US" sz="2400" dirty="0"/>
              <a:t>Error bars can be informative about group differences, but you have to know what to look for</a:t>
            </a:r>
          </a:p>
          <a:p>
            <a:pPr eaLnBrk="1" hangingPunct="1"/>
            <a:endParaRPr lang="en-US" altLang="en-US" sz="2400" dirty="0"/>
          </a:p>
          <a:p>
            <a:pPr eaLnBrk="1" hangingPunct="1">
              <a:buFontTx/>
              <a:buNone/>
            </a:pPr>
            <a:r>
              <a:rPr lang="en-US" altLang="en-US" sz="2400" dirty="0"/>
              <a:t>Rule of eye for 95% CIs:</a:t>
            </a:r>
          </a:p>
          <a:p>
            <a:pPr eaLnBrk="1" hangingPunct="1"/>
            <a:r>
              <a:rPr lang="en-US" altLang="en-US" sz="2400" dirty="0"/>
              <a:t>If the overlap is about half of one one-sided error bar, the difference is significant at ~ </a:t>
            </a:r>
            <a:r>
              <a:rPr lang="en-US" altLang="en-US" sz="2400" i="1" dirty="0"/>
              <a:t>p</a:t>
            </a:r>
            <a:r>
              <a:rPr lang="en-US" altLang="en-US" sz="2400" dirty="0"/>
              <a:t> &lt; .05</a:t>
            </a:r>
          </a:p>
          <a:p>
            <a:pPr eaLnBrk="1" hangingPunct="1"/>
            <a:r>
              <a:rPr lang="en-US" altLang="en-US" sz="2400" dirty="0"/>
              <a:t>If the error bars just abut, the difference is significant at ~ </a:t>
            </a:r>
            <a:r>
              <a:rPr lang="en-US" altLang="en-US" sz="2400" i="1" dirty="0"/>
              <a:t>p </a:t>
            </a:r>
            <a:r>
              <a:rPr lang="en-US" altLang="en-US" sz="2400" dirty="0"/>
              <a:t>&lt; .01</a:t>
            </a:r>
          </a:p>
          <a:p>
            <a:pPr eaLnBrk="1" hangingPunct="1"/>
            <a:r>
              <a:rPr lang="en-US" altLang="en-US" sz="2400" dirty="0"/>
              <a:t>works if n &gt;= 10 and error bars don</a:t>
            </a:r>
            <a:r>
              <a:rPr lang="ja-JP" altLang="en-US" sz="2400"/>
              <a:t>’</a:t>
            </a:r>
            <a:r>
              <a:rPr lang="en-US" altLang="ja-JP" sz="2400" dirty="0"/>
              <a:t>t differ by more than a factor of 2</a:t>
            </a:r>
            <a:endParaRPr lang="en-US" altLang="en-US" sz="2400" dirty="0"/>
          </a:p>
        </p:txBody>
      </p:sp>
      <p:pic>
        <p:nvPicPr>
          <p:cNvPr id="43011" name="Picture 4" descr="ROTCI">
            <a:extLst>
              <a:ext uri="{FF2B5EF4-FFF2-40B4-BE49-F238E27FC236}">
                <a16:creationId xmlns:a16="http://schemas.microsoft.com/office/drawing/2014/main" id="{54B34817-B294-654F-966C-013C66E6FF18}"/>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28600" y="9144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742FC8F6-A2ED-B14C-9BAD-56F3785E3FC4}"/>
              </a:ext>
            </a:extLst>
          </p:cNvPr>
          <p:cNvSpPr txBox="1">
            <a:spLocks noChangeArrowheads="1"/>
          </p:cNvSpPr>
          <p:nvPr/>
        </p:nvSpPr>
        <p:spPr bwMode="auto">
          <a:xfrm>
            <a:off x="755650" y="5805488"/>
            <a:ext cx="2362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i="1">
                <a:latin typeface="Arial" charset="0"/>
                <a:ea typeface="ＭＳ Ｐゴシック" charset="0"/>
              </a:rPr>
              <a:t>Cumming &amp; Finch, 2005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80BD8CB2-C5C0-164A-ACBC-FC7490B43F1E}"/>
              </a:ext>
            </a:extLst>
          </p:cNvPr>
          <p:cNvSpPr>
            <a:spLocks noGrp="1" noChangeArrowheads="1"/>
          </p:cNvSpPr>
          <p:nvPr>
            <p:ph type="body" idx="1"/>
          </p:nvPr>
        </p:nvSpPr>
        <p:spPr>
          <a:xfrm>
            <a:off x="4495800" y="762000"/>
            <a:ext cx="4267200" cy="6075363"/>
          </a:xfrm>
        </p:spPr>
        <p:txBody>
          <a:bodyPr/>
          <a:lstStyle/>
          <a:p>
            <a:pPr eaLnBrk="1" hangingPunct="1">
              <a:buFontTx/>
              <a:buNone/>
            </a:pPr>
            <a:r>
              <a:rPr lang="en-US" altLang="en-US" sz="2400" dirty="0"/>
              <a:t>Rule of Eye for SEs</a:t>
            </a:r>
          </a:p>
          <a:p>
            <a:pPr eaLnBrk="1" hangingPunct="1"/>
            <a:r>
              <a:rPr lang="en-US" altLang="en-US" sz="2400" dirty="0"/>
              <a:t>when gap is about the size of a one-sided error bar, the difference is significant at </a:t>
            </a:r>
            <a:r>
              <a:rPr lang="en-US" altLang="en-US" sz="2400" i="1" dirty="0"/>
              <a:t>p</a:t>
            </a:r>
            <a:r>
              <a:rPr lang="en-US" altLang="en-US" sz="2400" dirty="0"/>
              <a:t> &lt; .05</a:t>
            </a:r>
          </a:p>
          <a:p>
            <a:pPr eaLnBrk="1" hangingPunct="1"/>
            <a:r>
              <a:rPr lang="en-US" altLang="en-US" sz="2400" dirty="0"/>
              <a:t>when the gap is about the size of two one-sided error bars, the difference is significant at about p &lt; .01</a:t>
            </a:r>
          </a:p>
          <a:p>
            <a:pPr eaLnBrk="1" hangingPunct="1"/>
            <a:r>
              <a:rPr lang="en-US" altLang="en-US" sz="2400" dirty="0"/>
              <a:t>works if n &gt;= 10 and error bars don</a:t>
            </a:r>
            <a:r>
              <a:rPr lang="ja-JP" altLang="en-US" sz="2400"/>
              <a:t>’</a:t>
            </a:r>
            <a:r>
              <a:rPr lang="en-US" altLang="ja-JP" sz="2400" dirty="0"/>
              <a:t>t differ by more than a factor of 2</a:t>
            </a:r>
          </a:p>
          <a:p>
            <a:pPr eaLnBrk="1" hangingPunct="1"/>
            <a:endParaRPr lang="en-US" altLang="en-US" sz="2400" dirty="0"/>
          </a:p>
          <a:p>
            <a:pPr eaLnBrk="1" hangingPunct="1"/>
            <a:endParaRPr lang="en-US" altLang="en-US" sz="2400" dirty="0"/>
          </a:p>
          <a:p>
            <a:pPr eaLnBrk="1" hangingPunct="1"/>
            <a:endParaRPr lang="en-US" altLang="en-US" sz="2400" dirty="0"/>
          </a:p>
        </p:txBody>
      </p:sp>
      <p:sp>
        <p:nvSpPr>
          <p:cNvPr id="45058" name="Rectangle 4">
            <a:extLst>
              <a:ext uri="{FF2B5EF4-FFF2-40B4-BE49-F238E27FC236}">
                <a16:creationId xmlns:a16="http://schemas.microsoft.com/office/drawing/2014/main" id="{61B17E83-B390-F14A-A078-B1A08E036789}"/>
              </a:ext>
            </a:extLst>
          </p:cNvPr>
          <p:cNvSpPr>
            <a:spLocks noGrp="1" noChangeArrowheads="1"/>
          </p:cNvSpPr>
          <p:nvPr>
            <p:ph type="title"/>
          </p:nvPr>
        </p:nvSpPr>
        <p:spPr>
          <a:noFill/>
        </p:spPr>
        <p:txBody>
          <a:bodyPr/>
          <a:lstStyle/>
          <a:p>
            <a:pPr eaLnBrk="1" hangingPunct="1"/>
            <a:r>
              <a:rPr lang="en-US" altLang="en-US"/>
              <a:t>Group Differences: </a:t>
            </a:r>
            <a:r>
              <a:rPr lang="en-US" altLang="en-US" u="sng"/>
              <a:t>SE</a:t>
            </a:r>
            <a:r>
              <a:rPr lang="en-US" altLang="en-US"/>
              <a:t> Rule of Eye</a:t>
            </a:r>
          </a:p>
        </p:txBody>
      </p:sp>
      <p:pic>
        <p:nvPicPr>
          <p:cNvPr id="45059" name="Picture 5" descr="ROTSE">
            <a:extLst>
              <a:ext uri="{FF2B5EF4-FFF2-40B4-BE49-F238E27FC236}">
                <a16:creationId xmlns:a16="http://schemas.microsoft.com/office/drawing/2014/main" id="{4BC6B8EA-B4A6-F548-906A-23C43870E899}"/>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28600" y="762000"/>
            <a:ext cx="415925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a:extLst>
              <a:ext uri="{FF2B5EF4-FFF2-40B4-BE49-F238E27FC236}">
                <a16:creationId xmlns:a16="http://schemas.microsoft.com/office/drawing/2014/main" id="{6C6EE510-46DF-E940-8C60-332D38F0C4E3}"/>
              </a:ext>
            </a:extLst>
          </p:cNvPr>
          <p:cNvSpPr txBox="1">
            <a:spLocks noChangeArrowheads="1"/>
          </p:cNvSpPr>
          <p:nvPr/>
        </p:nvSpPr>
        <p:spPr bwMode="auto">
          <a:xfrm>
            <a:off x="900113" y="6381750"/>
            <a:ext cx="2362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i="1">
                <a:latin typeface="Arial" charset="0"/>
                <a:ea typeface="ＭＳ Ｐゴシック" charset="0"/>
              </a:rPr>
              <a:t>Cumming &amp; Finch, 2005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25D6-7FBC-7041-BEF5-B4F54B18972A}"/>
              </a:ext>
            </a:extLst>
          </p:cNvPr>
          <p:cNvSpPr>
            <a:spLocks noGrp="1"/>
          </p:cNvSpPr>
          <p:nvPr>
            <p:ph type="title"/>
          </p:nvPr>
        </p:nvSpPr>
        <p:spPr/>
        <p:txBody>
          <a:bodyPr/>
          <a:lstStyle/>
          <a:p>
            <a:r>
              <a:rPr lang="en-US" dirty="0"/>
              <a:t>Hypothetical Experiment</a:t>
            </a:r>
          </a:p>
        </p:txBody>
      </p:sp>
      <p:sp>
        <p:nvSpPr>
          <p:cNvPr id="3" name="Content Placeholder 2">
            <a:extLst>
              <a:ext uri="{FF2B5EF4-FFF2-40B4-BE49-F238E27FC236}">
                <a16:creationId xmlns:a16="http://schemas.microsoft.com/office/drawing/2014/main" id="{5420A85B-928C-C743-A629-700061D29143}"/>
              </a:ext>
            </a:extLst>
          </p:cNvPr>
          <p:cNvSpPr>
            <a:spLocks noGrp="1"/>
          </p:cNvSpPr>
          <p:nvPr>
            <p:ph idx="1"/>
          </p:nvPr>
        </p:nvSpPr>
        <p:spPr>
          <a:xfrm>
            <a:off x="4067944" y="762000"/>
            <a:ext cx="4695056" cy="2246769"/>
          </a:xfrm>
        </p:spPr>
        <p:txBody>
          <a:bodyPr/>
          <a:lstStyle/>
          <a:p>
            <a:r>
              <a:rPr lang="en-US" sz="2000" dirty="0"/>
              <a:t>Because people differ in IQ for many reasons, a better experimental design to test whether the drug improves IQ is to test IQ before and after people start taking the drug and look for changes from their baseline IQ (within-subjects design)</a:t>
            </a:r>
          </a:p>
        </p:txBody>
      </p:sp>
      <p:pic>
        <p:nvPicPr>
          <p:cNvPr id="69636" name="Picture 4" descr="Limitless (film) - Wikipedia">
            <a:extLst>
              <a:ext uri="{FF2B5EF4-FFF2-40B4-BE49-F238E27FC236}">
                <a16:creationId xmlns:a16="http://schemas.microsoft.com/office/drawing/2014/main" id="{9A545B18-055A-CB4F-B813-DD69105BF2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908720"/>
            <a:ext cx="2794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1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8D34AF4-3454-3646-8A84-1A1EFCF4414E}"/>
              </a:ext>
            </a:extLst>
          </p:cNvPr>
          <p:cNvSpPr>
            <a:spLocks noGrp="1" noChangeArrowheads="1"/>
          </p:cNvSpPr>
          <p:nvPr>
            <p:ph type="title"/>
          </p:nvPr>
        </p:nvSpPr>
        <p:spPr/>
        <p:txBody>
          <a:bodyPr/>
          <a:lstStyle/>
          <a:p>
            <a:pPr eaLnBrk="1" hangingPunct="1"/>
            <a:r>
              <a:rPr lang="en-US" altLang="en-US"/>
              <a:t>What About </a:t>
            </a:r>
            <a:r>
              <a:rPr lang="en-US" altLang="en-US" u="sng"/>
              <a:t>Within-Subjects</a:t>
            </a:r>
            <a:r>
              <a:rPr lang="en-US" altLang="en-US"/>
              <a:t> Designs?</a:t>
            </a:r>
          </a:p>
        </p:txBody>
      </p:sp>
      <p:sp>
        <p:nvSpPr>
          <p:cNvPr id="47106" name="Rectangle 3">
            <a:extLst>
              <a:ext uri="{FF2B5EF4-FFF2-40B4-BE49-F238E27FC236}">
                <a16:creationId xmlns:a16="http://schemas.microsoft.com/office/drawing/2014/main" id="{481FB580-7996-1348-83D3-2908D23A9EC0}"/>
              </a:ext>
            </a:extLst>
          </p:cNvPr>
          <p:cNvSpPr>
            <a:spLocks noGrp="1" noChangeArrowheads="1"/>
          </p:cNvSpPr>
          <p:nvPr>
            <p:ph type="body" idx="1"/>
          </p:nvPr>
        </p:nvSpPr>
        <p:spPr>
          <a:xfrm>
            <a:off x="0" y="762000"/>
            <a:ext cx="9144000" cy="822325"/>
          </a:xfrm>
        </p:spPr>
        <p:txBody>
          <a:bodyPr/>
          <a:lstStyle/>
          <a:p>
            <a:pPr eaLnBrk="1" hangingPunct="1"/>
            <a:r>
              <a:rPr lang="en-US" altLang="en-US" sz="2400"/>
              <a:t>error bars can tell you about the likely means but not about whether differences between conditions are significant</a:t>
            </a:r>
          </a:p>
        </p:txBody>
      </p:sp>
      <p:sp>
        <p:nvSpPr>
          <p:cNvPr id="47107" name="Text Box 4">
            <a:extLst>
              <a:ext uri="{FF2B5EF4-FFF2-40B4-BE49-F238E27FC236}">
                <a16:creationId xmlns:a16="http://schemas.microsoft.com/office/drawing/2014/main" id="{2C8D2A1E-6AF3-D94C-8B29-0ACCE18957C2}"/>
              </a:ext>
            </a:extLst>
          </p:cNvPr>
          <p:cNvSpPr txBox="1">
            <a:spLocks noChangeArrowheads="1"/>
          </p:cNvSpPr>
          <p:nvPr/>
        </p:nvSpPr>
        <p:spPr bwMode="auto">
          <a:xfrm rot="-5400000">
            <a:off x="-690563" y="3243263"/>
            <a:ext cx="1990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IQ</a:t>
            </a:r>
          </a:p>
        </p:txBody>
      </p:sp>
      <p:sp>
        <p:nvSpPr>
          <p:cNvPr id="47108" name="Line 5">
            <a:extLst>
              <a:ext uri="{FF2B5EF4-FFF2-40B4-BE49-F238E27FC236}">
                <a16:creationId xmlns:a16="http://schemas.microsoft.com/office/drawing/2014/main" id="{4CE8D8E1-B05D-9640-B49B-8940B316C43F}"/>
              </a:ext>
            </a:extLst>
          </p:cNvPr>
          <p:cNvSpPr>
            <a:spLocks noChangeShapeType="1"/>
          </p:cNvSpPr>
          <p:nvPr/>
        </p:nvSpPr>
        <p:spPr bwMode="auto">
          <a:xfrm>
            <a:off x="1204913" y="1752600"/>
            <a:ext cx="0" cy="387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9" name="Rectangle 6">
            <a:extLst>
              <a:ext uri="{FF2B5EF4-FFF2-40B4-BE49-F238E27FC236}">
                <a16:creationId xmlns:a16="http://schemas.microsoft.com/office/drawing/2014/main" id="{B3D87F72-80A0-734D-8396-74496CD05FE5}"/>
              </a:ext>
            </a:extLst>
          </p:cNvPr>
          <p:cNvSpPr>
            <a:spLocks noChangeArrowheads="1"/>
          </p:cNvSpPr>
          <p:nvPr/>
        </p:nvSpPr>
        <p:spPr bwMode="auto">
          <a:xfrm>
            <a:off x="3786188" y="2362200"/>
            <a:ext cx="603250" cy="3268663"/>
          </a:xfrm>
          <a:prstGeom prst="rect">
            <a:avLst/>
          </a:prstGeom>
          <a:solidFill>
            <a:srgbClr val="FF85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0" name="Rectangle 7">
            <a:extLst>
              <a:ext uri="{FF2B5EF4-FFF2-40B4-BE49-F238E27FC236}">
                <a16:creationId xmlns:a16="http://schemas.microsoft.com/office/drawing/2014/main" id="{B3124387-B680-2F4D-9359-2746A6733C5E}"/>
              </a:ext>
            </a:extLst>
          </p:cNvPr>
          <p:cNvSpPr>
            <a:spLocks noChangeArrowheads="1"/>
          </p:cNvSpPr>
          <p:nvPr/>
        </p:nvSpPr>
        <p:spPr bwMode="auto">
          <a:xfrm>
            <a:off x="2179638" y="2666999"/>
            <a:ext cx="603250" cy="2963863"/>
          </a:xfrm>
          <a:prstGeom prst="rect">
            <a:avLst/>
          </a:prstGeom>
          <a:solidFill>
            <a:srgbClr val="76D6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11" name="Line 18">
            <a:extLst>
              <a:ext uri="{FF2B5EF4-FFF2-40B4-BE49-F238E27FC236}">
                <a16:creationId xmlns:a16="http://schemas.microsoft.com/office/drawing/2014/main" id="{0BD81885-3543-0141-809B-450CB1A266B7}"/>
              </a:ext>
            </a:extLst>
          </p:cNvPr>
          <p:cNvSpPr>
            <a:spLocks noChangeShapeType="1"/>
          </p:cNvSpPr>
          <p:nvPr/>
        </p:nvSpPr>
        <p:spPr bwMode="auto">
          <a:xfrm>
            <a:off x="1204913" y="5630863"/>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2" name="Text Box 21">
            <a:extLst>
              <a:ext uri="{FF2B5EF4-FFF2-40B4-BE49-F238E27FC236}">
                <a16:creationId xmlns:a16="http://schemas.microsoft.com/office/drawing/2014/main" id="{B0C96313-252F-7F4E-98A7-BF13D1EFE06E}"/>
              </a:ext>
            </a:extLst>
          </p:cNvPr>
          <p:cNvSpPr txBox="1">
            <a:spLocks noChangeArrowheads="1"/>
          </p:cNvSpPr>
          <p:nvPr/>
        </p:nvSpPr>
        <p:spPr bwMode="auto">
          <a:xfrm>
            <a:off x="874713" y="5446713"/>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47113" name="Text Box 22">
            <a:extLst>
              <a:ext uri="{FF2B5EF4-FFF2-40B4-BE49-F238E27FC236}">
                <a16:creationId xmlns:a16="http://schemas.microsoft.com/office/drawing/2014/main" id="{FA9ECAFC-160D-E745-9E2B-A5E73FE4DB2B}"/>
              </a:ext>
            </a:extLst>
          </p:cNvPr>
          <p:cNvSpPr txBox="1">
            <a:spLocks noChangeArrowheads="1"/>
          </p:cNvSpPr>
          <p:nvPr/>
        </p:nvSpPr>
        <p:spPr bwMode="auto">
          <a:xfrm>
            <a:off x="741363" y="48402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47114" name="Text Box 23">
            <a:extLst>
              <a:ext uri="{FF2B5EF4-FFF2-40B4-BE49-F238E27FC236}">
                <a16:creationId xmlns:a16="http://schemas.microsoft.com/office/drawing/2014/main" id="{259153BD-6C28-4A4E-9349-B8BEFC504F1C}"/>
              </a:ext>
            </a:extLst>
          </p:cNvPr>
          <p:cNvSpPr txBox="1">
            <a:spLocks noChangeArrowheads="1"/>
          </p:cNvSpPr>
          <p:nvPr/>
        </p:nvSpPr>
        <p:spPr bwMode="auto">
          <a:xfrm>
            <a:off x="741363" y="42354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
        <p:nvSpPr>
          <p:cNvPr id="47115" name="Text Box 24">
            <a:extLst>
              <a:ext uri="{FF2B5EF4-FFF2-40B4-BE49-F238E27FC236}">
                <a16:creationId xmlns:a16="http://schemas.microsoft.com/office/drawing/2014/main" id="{072BD6F0-103B-2B4A-9B00-364207155579}"/>
              </a:ext>
            </a:extLst>
          </p:cNvPr>
          <p:cNvSpPr txBox="1">
            <a:spLocks noChangeArrowheads="1"/>
          </p:cNvSpPr>
          <p:nvPr/>
        </p:nvSpPr>
        <p:spPr bwMode="auto">
          <a:xfrm>
            <a:off x="741363" y="36290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60</a:t>
            </a:r>
          </a:p>
        </p:txBody>
      </p:sp>
      <p:sp>
        <p:nvSpPr>
          <p:cNvPr id="47116" name="Text Box 25">
            <a:extLst>
              <a:ext uri="{FF2B5EF4-FFF2-40B4-BE49-F238E27FC236}">
                <a16:creationId xmlns:a16="http://schemas.microsoft.com/office/drawing/2014/main" id="{E0C017C1-781A-5C44-B50C-05AF38722F03}"/>
              </a:ext>
            </a:extLst>
          </p:cNvPr>
          <p:cNvSpPr txBox="1">
            <a:spLocks noChangeArrowheads="1"/>
          </p:cNvSpPr>
          <p:nvPr/>
        </p:nvSpPr>
        <p:spPr bwMode="auto">
          <a:xfrm>
            <a:off x="741363" y="30241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80</a:t>
            </a:r>
          </a:p>
        </p:txBody>
      </p:sp>
      <p:sp>
        <p:nvSpPr>
          <p:cNvPr id="47117" name="Text Box 26">
            <a:extLst>
              <a:ext uri="{FF2B5EF4-FFF2-40B4-BE49-F238E27FC236}">
                <a16:creationId xmlns:a16="http://schemas.microsoft.com/office/drawing/2014/main" id="{D74712E3-C744-284F-828C-797D3BAC107B}"/>
              </a:ext>
            </a:extLst>
          </p:cNvPr>
          <p:cNvSpPr txBox="1">
            <a:spLocks noChangeArrowheads="1"/>
          </p:cNvSpPr>
          <p:nvPr/>
        </p:nvSpPr>
        <p:spPr bwMode="auto">
          <a:xfrm>
            <a:off x="609600" y="2417763"/>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100</a:t>
            </a:r>
          </a:p>
        </p:txBody>
      </p:sp>
      <p:sp>
        <p:nvSpPr>
          <p:cNvPr id="47118" name="Text Box 27">
            <a:extLst>
              <a:ext uri="{FF2B5EF4-FFF2-40B4-BE49-F238E27FC236}">
                <a16:creationId xmlns:a16="http://schemas.microsoft.com/office/drawing/2014/main" id="{7BBFAEE8-97D5-9944-B18C-9FFC898BCE63}"/>
              </a:ext>
            </a:extLst>
          </p:cNvPr>
          <p:cNvSpPr txBox="1">
            <a:spLocks noChangeArrowheads="1"/>
          </p:cNvSpPr>
          <p:nvPr/>
        </p:nvSpPr>
        <p:spPr bwMode="auto">
          <a:xfrm>
            <a:off x="609600" y="1812925"/>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120</a:t>
            </a:r>
          </a:p>
        </p:txBody>
      </p:sp>
      <p:sp>
        <p:nvSpPr>
          <p:cNvPr id="47119" name="Text Box 28">
            <a:extLst>
              <a:ext uri="{FF2B5EF4-FFF2-40B4-BE49-F238E27FC236}">
                <a16:creationId xmlns:a16="http://schemas.microsoft.com/office/drawing/2014/main" id="{C4E05112-0D9F-144D-B937-9341BEE6E8FD}"/>
              </a:ext>
            </a:extLst>
          </p:cNvPr>
          <p:cNvSpPr txBox="1">
            <a:spLocks noChangeArrowheads="1"/>
          </p:cNvSpPr>
          <p:nvPr/>
        </p:nvSpPr>
        <p:spPr bwMode="auto">
          <a:xfrm>
            <a:off x="3240088" y="5714266"/>
            <a:ext cx="18288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After</a:t>
            </a:r>
          </a:p>
          <a:p>
            <a:pPr algn="ctr"/>
            <a:r>
              <a:rPr lang="en-US" altLang="en-US" dirty="0"/>
              <a:t>Drug</a:t>
            </a:r>
          </a:p>
        </p:txBody>
      </p:sp>
      <p:sp>
        <p:nvSpPr>
          <p:cNvPr id="47120" name="Text Box 29">
            <a:extLst>
              <a:ext uri="{FF2B5EF4-FFF2-40B4-BE49-F238E27FC236}">
                <a16:creationId xmlns:a16="http://schemas.microsoft.com/office/drawing/2014/main" id="{023E602D-24F9-4F44-A392-0622136E7425}"/>
              </a:ext>
            </a:extLst>
          </p:cNvPr>
          <p:cNvSpPr txBox="1">
            <a:spLocks noChangeArrowheads="1"/>
          </p:cNvSpPr>
          <p:nvPr/>
        </p:nvSpPr>
        <p:spPr bwMode="auto">
          <a:xfrm>
            <a:off x="1925871" y="5741994"/>
            <a:ext cx="109196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Before</a:t>
            </a:r>
          </a:p>
          <a:p>
            <a:pPr algn="ctr"/>
            <a:r>
              <a:rPr lang="en-US" altLang="en-US" dirty="0"/>
              <a:t>Drug</a:t>
            </a:r>
          </a:p>
        </p:txBody>
      </p:sp>
      <p:sp>
        <p:nvSpPr>
          <p:cNvPr id="47121" name="Line 32">
            <a:extLst>
              <a:ext uri="{FF2B5EF4-FFF2-40B4-BE49-F238E27FC236}">
                <a16:creationId xmlns:a16="http://schemas.microsoft.com/office/drawing/2014/main" id="{CF6ACEF5-CC53-D44C-9695-79678071F9B6}"/>
              </a:ext>
            </a:extLst>
          </p:cNvPr>
          <p:cNvSpPr>
            <a:spLocks noChangeShapeType="1"/>
          </p:cNvSpPr>
          <p:nvPr/>
        </p:nvSpPr>
        <p:spPr bwMode="auto">
          <a:xfrm flipH="1">
            <a:off x="2400300" y="1752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33">
            <a:extLst>
              <a:ext uri="{FF2B5EF4-FFF2-40B4-BE49-F238E27FC236}">
                <a16:creationId xmlns:a16="http://schemas.microsoft.com/office/drawing/2014/main" id="{E692C8CE-7BF6-FC41-841E-ED630E7ED61E}"/>
              </a:ext>
            </a:extLst>
          </p:cNvPr>
          <p:cNvSpPr>
            <a:spLocks noChangeShapeType="1"/>
          </p:cNvSpPr>
          <p:nvPr/>
        </p:nvSpPr>
        <p:spPr bwMode="auto">
          <a:xfrm flipH="1">
            <a:off x="2400300" y="20574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34">
            <a:extLst>
              <a:ext uri="{FF2B5EF4-FFF2-40B4-BE49-F238E27FC236}">
                <a16:creationId xmlns:a16="http://schemas.microsoft.com/office/drawing/2014/main" id="{BEBAE5B5-42AD-4344-9B42-E48E1544CF54}"/>
              </a:ext>
            </a:extLst>
          </p:cNvPr>
          <p:cNvSpPr>
            <a:spLocks noChangeShapeType="1"/>
          </p:cNvSpPr>
          <p:nvPr/>
        </p:nvSpPr>
        <p:spPr bwMode="auto">
          <a:xfrm flipH="1">
            <a:off x="2400300" y="2514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35">
            <a:extLst>
              <a:ext uri="{FF2B5EF4-FFF2-40B4-BE49-F238E27FC236}">
                <a16:creationId xmlns:a16="http://schemas.microsoft.com/office/drawing/2014/main" id="{CC6A68F2-E68E-9740-A8F8-D86DB87051D9}"/>
              </a:ext>
            </a:extLst>
          </p:cNvPr>
          <p:cNvSpPr>
            <a:spLocks noChangeShapeType="1"/>
          </p:cNvSpPr>
          <p:nvPr/>
        </p:nvSpPr>
        <p:spPr bwMode="auto">
          <a:xfrm flipH="1">
            <a:off x="2400300" y="2895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36">
            <a:extLst>
              <a:ext uri="{FF2B5EF4-FFF2-40B4-BE49-F238E27FC236}">
                <a16:creationId xmlns:a16="http://schemas.microsoft.com/office/drawing/2014/main" id="{D13B543C-6D64-9248-8A21-D0A6D83B5064}"/>
              </a:ext>
            </a:extLst>
          </p:cNvPr>
          <p:cNvSpPr>
            <a:spLocks noChangeShapeType="1"/>
          </p:cNvSpPr>
          <p:nvPr/>
        </p:nvSpPr>
        <p:spPr bwMode="auto">
          <a:xfrm flipH="1" flipV="1">
            <a:off x="2400300" y="2209800"/>
            <a:ext cx="1752600" cy="6858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37">
            <a:extLst>
              <a:ext uri="{FF2B5EF4-FFF2-40B4-BE49-F238E27FC236}">
                <a16:creationId xmlns:a16="http://schemas.microsoft.com/office/drawing/2014/main" id="{A96CADC7-37A6-9E42-83E9-662273F35C44}"/>
              </a:ext>
            </a:extLst>
          </p:cNvPr>
          <p:cNvSpPr>
            <a:spLocks noChangeShapeType="1"/>
          </p:cNvSpPr>
          <p:nvPr/>
        </p:nvSpPr>
        <p:spPr bwMode="auto">
          <a:xfrm flipH="1" flipV="1">
            <a:off x="2400300" y="2514600"/>
            <a:ext cx="1752600" cy="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38">
            <a:extLst>
              <a:ext uri="{FF2B5EF4-FFF2-40B4-BE49-F238E27FC236}">
                <a16:creationId xmlns:a16="http://schemas.microsoft.com/office/drawing/2014/main" id="{F0558BAB-143B-1B4E-BA60-272822DAE800}"/>
              </a:ext>
            </a:extLst>
          </p:cNvPr>
          <p:cNvSpPr>
            <a:spLocks noChangeShapeType="1"/>
          </p:cNvSpPr>
          <p:nvPr/>
        </p:nvSpPr>
        <p:spPr bwMode="auto">
          <a:xfrm flipH="1">
            <a:off x="2400300" y="1752600"/>
            <a:ext cx="1752600" cy="16002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39">
            <a:extLst>
              <a:ext uri="{FF2B5EF4-FFF2-40B4-BE49-F238E27FC236}">
                <a16:creationId xmlns:a16="http://schemas.microsoft.com/office/drawing/2014/main" id="{BCFBCF6C-B388-A440-AC9B-AA48A2B5BC09}"/>
              </a:ext>
            </a:extLst>
          </p:cNvPr>
          <p:cNvSpPr>
            <a:spLocks noChangeShapeType="1"/>
          </p:cNvSpPr>
          <p:nvPr/>
        </p:nvSpPr>
        <p:spPr bwMode="auto">
          <a:xfrm flipH="1">
            <a:off x="2400300" y="2057400"/>
            <a:ext cx="1752600" cy="9144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9" name="Rectangle 40">
            <a:extLst>
              <a:ext uri="{FF2B5EF4-FFF2-40B4-BE49-F238E27FC236}">
                <a16:creationId xmlns:a16="http://schemas.microsoft.com/office/drawing/2014/main" id="{6F7B3B2C-F36C-5E45-A93B-0D760B9D3CB0}"/>
              </a:ext>
            </a:extLst>
          </p:cNvPr>
          <p:cNvSpPr>
            <a:spLocks noChangeArrowheads="1"/>
          </p:cNvSpPr>
          <p:nvPr/>
        </p:nvSpPr>
        <p:spPr bwMode="auto">
          <a:xfrm>
            <a:off x="5029200" y="1600200"/>
            <a:ext cx="3733800" cy="39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000" dirty="0">
                <a:solidFill>
                  <a:srgbClr val="73FB79"/>
                </a:solidFill>
              </a:rPr>
              <a:t>Differences will be significant if the trend is similar between subjects, even if their initial values are variable</a:t>
            </a:r>
          </a:p>
          <a:p>
            <a:pPr eaLnBrk="1" hangingPunct="1">
              <a:spcBef>
                <a:spcPct val="20000"/>
              </a:spcBef>
              <a:buFontTx/>
              <a:buChar char="•"/>
            </a:pPr>
            <a:r>
              <a:rPr lang="en-US" altLang="en-US" sz="2000" dirty="0">
                <a:solidFill>
                  <a:srgbClr val="FFFD78"/>
                </a:solidFill>
              </a:rPr>
              <a:t>Differences will not be significant if the trend is highly variable across individuals</a:t>
            </a:r>
          </a:p>
          <a:p>
            <a:pPr eaLnBrk="1" hangingPunct="1">
              <a:spcBef>
                <a:spcPct val="20000"/>
              </a:spcBef>
              <a:buFontTx/>
              <a:buChar char="•"/>
            </a:pPr>
            <a:r>
              <a:rPr lang="en-US" altLang="en-US" sz="2000" dirty="0"/>
              <a:t>Error bars reflect variability between subjects, not consistency of trend</a:t>
            </a:r>
          </a:p>
        </p:txBody>
      </p:sp>
      <p:sp>
        <p:nvSpPr>
          <p:cNvPr id="25641" name="Text Box 41">
            <a:extLst>
              <a:ext uri="{FF2B5EF4-FFF2-40B4-BE49-F238E27FC236}">
                <a16:creationId xmlns:a16="http://schemas.microsoft.com/office/drawing/2014/main" id="{57867E0B-34B6-2D4D-A42D-60F8F3D9E472}"/>
              </a:ext>
            </a:extLst>
          </p:cNvPr>
          <p:cNvSpPr txBox="1">
            <a:spLocks noChangeArrowheads="1"/>
          </p:cNvSpPr>
          <p:nvPr/>
        </p:nvSpPr>
        <p:spPr bwMode="auto">
          <a:xfrm>
            <a:off x="2700338" y="3284538"/>
            <a:ext cx="1079500"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dirty="0">
                <a:latin typeface="Arial" charset="0"/>
                <a:ea typeface="ＭＳ Ｐゴシック" charset="0"/>
              </a:rPr>
              <a:t>conventional error bars</a:t>
            </a:r>
          </a:p>
          <a:p>
            <a:pPr algn="ctr">
              <a:defRPr/>
            </a:pPr>
            <a:r>
              <a:rPr lang="en-US" sz="1000" dirty="0">
                <a:latin typeface="Arial" charset="0"/>
                <a:ea typeface="ＭＳ Ｐゴシック" charset="0"/>
              </a:rPr>
              <a:t>will look the same for the </a:t>
            </a:r>
            <a:r>
              <a:rPr lang="en-US" sz="1000" dirty="0">
                <a:solidFill>
                  <a:srgbClr val="FFFD78"/>
                </a:solidFill>
                <a:latin typeface="Arial" charset="0"/>
                <a:ea typeface="ＭＳ Ｐゴシック" charset="0"/>
              </a:rPr>
              <a:t>yellow</a:t>
            </a:r>
            <a:r>
              <a:rPr lang="en-US" sz="1000" dirty="0">
                <a:latin typeface="Arial" charset="0"/>
                <a:ea typeface="ＭＳ Ｐゴシック" charset="0"/>
              </a:rPr>
              <a:t> and </a:t>
            </a:r>
            <a:r>
              <a:rPr lang="en-US" sz="1000" dirty="0">
                <a:solidFill>
                  <a:srgbClr val="73FB79"/>
                </a:solidFill>
                <a:latin typeface="Arial" charset="0"/>
                <a:ea typeface="ＭＳ Ｐゴシック" charset="0"/>
              </a:rPr>
              <a:t>green</a:t>
            </a:r>
            <a:r>
              <a:rPr lang="en-US" sz="1000" dirty="0">
                <a:latin typeface="Arial" charset="0"/>
                <a:ea typeface="ＭＳ Ｐゴシック" charset="0"/>
              </a:rPr>
              <a:t> scenarios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9B582EBD-3937-A847-B9AE-21FC8B4B94D6}"/>
              </a:ext>
            </a:extLst>
          </p:cNvPr>
          <p:cNvSpPr>
            <a:spLocks noGrp="1"/>
          </p:cNvSpPr>
          <p:nvPr>
            <p:ph type="title"/>
          </p:nvPr>
        </p:nvSpPr>
        <p:spPr/>
        <p:txBody>
          <a:bodyPr/>
          <a:lstStyle/>
          <a:p>
            <a:pPr eaLnBrk="1" hangingPunct="1"/>
            <a:r>
              <a:rPr lang="en-US" altLang="en-US"/>
              <a:t>Null Hypothesis Significance Testing (NHST)</a:t>
            </a:r>
          </a:p>
        </p:txBody>
      </p:sp>
      <p:sp>
        <p:nvSpPr>
          <p:cNvPr id="5122" name="Content Placeholder 2">
            <a:extLst>
              <a:ext uri="{FF2B5EF4-FFF2-40B4-BE49-F238E27FC236}">
                <a16:creationId xmlns:a16="http://schemas.microsoft.com/office/drawing/2014/main" id="{4477B7A0-5B50-C04C-904E-967A6C3211CC}"/>
              </a:ext>
            </a:extLst>
          </p:cNvPr>
          <p:cNvSpPr>
            <a:spLocks noGrp="1"/>
          </p:cNvSpPr>
          <p:nvPr>
            <p:ph idx="1"/>
          </p:nvPr>
        </p:nvSpPr>
        <p:spPr>
          <a:xfrm>
            <a:off x="381000" y="762000"/>
            <a:ext cx="8382000" cy="769441"/>
          </a:xfrm>
        </p:spPr>
        <p:txBody>
          <a:bodyPr/>
          <a:lstStyle/>
          <a:p>
            <a:pPr eaLnBrk="1" hangingPunct="1"/>
            <a:r>
              <a:rPr lang="en-US" altLang="en-US" sz="2000" dirty="0"/>
              <a:t>Attempt to disprove the null hypotheses that nothing’s going on</a:t>
            </a:r>
          </a:p>
          <a:p>
            <a:pPr eaLnBrk="1" hangingPunct="1"/>
            <a:r>
              <a:rPr lang="en-US" altLang="en-US" sz="2000" dirty="0"/>
              <a:t>Example: Are people taking Drug X happier than those who are not?</a:t>
            </a:r>
          </a:p>
        </p:txBody>
      </p:sp>
      <p:sp>
        <p:nvSpPr>
          <p:cNvPr id="5123" name="Freeform 3">
            <a:extLst>
              <a:ext uri="{FF2B5EF4-FFF2-40B4-BE49-F238E27FC236}">
                <a16:creationId xmlns:a16="http://schemas.microsoft.com/office/drawing/2014/main" id="{B2D5CAD7-F2F0-5E41-84D6-5F1321C89C82}"/>
              </a:ext>
            </a:extLst>
          </p:cNvPr>
          <p:cNvSpPr>
            <a:spLocks/>
          </p:cNvSpPr>
          <p:nvPr/>
        </p:nvSpPr>
        <p:spPr bwMode="auto">
          <a:xfrm>
            <a:off x="2351088" y="4652963"/>
            <a:ext cx="1500187" cy="1535112"/>
          </a:xfrm>
          <a:custGeom>
            <a:avLst/>
            <a:gdLst>
              <a:gd name="T0" fmla="*/ 0 w 1500304"/>
              <a:gd name="T1" fmla="*/ 1532056 h 1535326"/>
              <a:gd name="T2" fmla="*/ 202351 w 1500304"/>
              <a:gd name="T3" fmla="*/ 1532056 h 1535326"/>
              <a:gd name="T4" fmla="*/ 411680 w 1500304"/>
              <a:gd name="T5" fmla="*/ 1504147 h 1535326"/>
              <a:gd name="T6" fmla="*/ 558209 w 1500304"/>
              <a:gd name="T7" fmla="*/ 1232028 h 1535326"/>
              <a:gd name="T8" fmla="*/ 648918 w 1500304"/>
              <a:gd name="T9" fmla="*/ 701746 h 1535326"/>
              <a:gd name="T10" fmla="*/ 732650 w 1500304"/>
              <a:gd name="T11" fmla="*/ 227282 h 1535326"/>
              <a:gd name="T12" fmla="*/ 781493 w 1500304"/>
              <a:gd name="T13" fmla="*/ 52848 h 1535326"/>
              <a:gd name="T14" fmla="*/ 830336 w 1500304"/>
              <a:gd name="T15" fmla="*/ 10982 h 1535326"/>
              <a:gd name="T16" fmla="*/ 886157 w 1500304"/>
              <a:gd name="T17" fmla="*/ 87734 h 1535326"/>
              <a:gd name="T18" fmla="*/ 1032686 w 1500304"/>
              <a:gd name="T19" fmla="*/ 834317 h 1535326"/>
              <a:gd name="T20" fmla="*/ 1151306 w 1500304"/>
              <a:gd name="T21" fmla="*/ 1322735 h 1535326"/>
              <a:gd name="T22" fmla="*/ 1269926 w 1500304"/>
              <a:gd name="T23" fmla="*/ 1490192 h 1535326"/>
              <a:gd name="T24" fmla="*/ 1500187 w 1500304"/>
              <a:gd name="T25" fmla="*/ 1532056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cmpd="sng">
            <a:solidFill>
              <a:srgbClr val="76D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 name="Freeform 4">
            <a:extLst>
              <a:ext uri="{FF2B5EF4-FFF2-40B4-BE49-F238E27FC236}">
                <a16:creationId xmlns:a16="http://schemas.microsoft.com/office/drawing/2014/main" id="{B0C2A03D-55BA-D34B-93A4-730EC90B8766}"/>
              </a:ext>
            </a:extLst>
          </p:cNvPr>
          <p:cNvSpPr>
            <a:spLocks/>
          </p:cNvSpPr>
          <p:nvPr/>
        </p:nvSpPr>
        <p:spPr bwMode="auto">
          <a:xfrm>
            <a:off x="3143250" y="4652963"/>
            <a:ext cx="1500188" cy="1535112"/>
          </a:xfrm>
          <a:custGeom>
            <a:avLst/>
            <a:gdLst>
              <a:gd name="T0" fmla="*/ 0 w 1500304"/>
              <a:gd name="T1" fmla="*/ 1532056 h 1535326"/>
              <a:gd name="T2" fmla="*/ 202351 w 1500304"/>
              <a:gd name="T3" fmla="*/ 1532056 h 1535326"/>
              <a:gd name="T4" fmla="*/ 411680 w 1500304"/>
              <a:gd name="T5" fmla="*/ 1504147 h 1535326"/>
              <a:gd name="T6" fmla="*/ 558210 w 1500304"/>
              <a:gd name="T7" fmla="*/ 1232028 h 1535326"/>
              <a:gd name="T8" fmla="*/ 648919 w 1500304"/>
              <a:gd name="T9" fmla="*/ 701746 h 1535326"/>
              <a:gd name="T10" fmla="*/ 732650 w 1500304"/>
              <a:gd name="T11" fmla="*/ 227282 h 1535326"/>
              <a:gd name="T12" fmla="*/ 781494 w 1500304"/>
              <a:gd name="T13" fmla="*/ 52848 h 1535326"/>
              <a:gd name="T14" fmla="*/ 830337 w 1500304"/>
              <a:gd name="T15" fmla="*/ 10982 h 1535326"/>
              <a:gd name="T16" fmla="*/ 886157 w 1500304"/>
              <a:gd name="T17" fmla="*/ 87734 h 1535326"/>
              <a:gd name="T18" fmla="*/ 1032687 w 1500304"/>
              <a:gd name="T19" fmla="*/ 834317 h 1535326"/>
              <a:gd name="T20" fmla="*/ 1151307 w 1500304"/>
              <a:gd name="T21" fmla="*/ 1322735 h 1535326"/>
              <a:gd name="T22" fmla="*/ 1269927 w 1500304"/>
              <a:gd name="T23" fmla="*/ 1490192 h 1535326"/>
              <a:gd name="T24" fmla="*/ 1500188 w 1500304"/>
              <a:gd name="T25" fmla="*/ 1532056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cmpd="sng">
            <a:solidFill>
              <a:srgbClr val="FF8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 name="Straight Connector 5">
            <a:extLst>
              <a:ext uri="{FF2B5EF4-FFF2-40B4-BE49-F238E27FC236}">
                <a16:creationId xmlns:a16="http://schemas.microsoft.com/office/drawing/2014/main" id="{4345AA86-491D-8642-B2CC-46FD68EB869D}"/>
              </a:ext>
            </a:extLst>
          </p:cNvPr>
          <p:cNvCxnSpPr/>
          <p:nvPr/>
        </p:nvCxnSpPr>
        <p:spPr bwMode="auto">
          <a:xfrm>
            <a:off x="2339975" y="6191250"/>
            <a:ext cx="2376488"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26A494F4-20C7-1440-A264-5E94F574597D}"/>
              </a:ext>
            </a:extLst>
          </p:cNvPr>
          <p:cNvCxnSpPr/>
          <p:nvPr/>
        </p:nvCxnSpPr>
        <p:spPr bwMode="auto">
          <a:xfrm flipV="1">
            <a:off x="2339975" y="4652963"/>
            <a:ext cx="0" cy="151288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127" name="TextBox 9">
            <a:extLst>
              <a:ext uri="{FF2B5EF4-FFF2-40B4-BE49-F238E27FC236}">
                <a16:creationId xmlns:a16="http://schemas.microsoft.com/office/drawing/2014/main" id="{1B04F7BE-87EB-7F49-A7FC-C56FCCEE42C5}"/>
              </a:ext>
            </a:extLst>
          </p:cNvPr>
          <p:cNvSpPr txBox="1">
            <a:spLocks noChangeArrowheads="1"/>
          </p:cNvSpPr>
          <p:nvPr/>
        </p:nvSpPr>
        <p:spPr bwMode="auto">
          <a:xfrm>
            <a:off x="3419872" y="6211888"/>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IQ</a:t>
            </a:r>
          </a:p>
        </p:txBody>
      </p:sp>
      <p:sp>
        <p:nvSpPr>
          <p:cNvPr id="5128" name="TextBox 11">
            <a:extLst>
              <a:ext uri="{FF2B5EF4-FFF2-40B4-BE49-F238E27FC236}">
                <a16:creationId xmlns:a16="http://schemas.microsoft.com/office/drawing/2014/main" id="{CAAE380E-7C60-B54E-8BD5-1DD6D9B0C1D0}"/>
              </a:ext>
            </a:extLst>
          </p:cNvPr>
          <p:cNvSpPr txBox="1">
            <a:spLocks noChangeArrowheads="1"/>
          </p:cNvSpPr>
          <p:nvPr/>
        </p:nvSpPr>
        <p:spPr bwMode="auto">
          <a:xfrm>
            <a:off x="1116013" y="5229225"/>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Frequency</a:t>
            </a:r>
          </a:p>
        </p:txBody>
      </p:sp>
      <p:sp>
        <p:nvSpPr>
          <p:cNvPr id="5129" name="Freeform 12">
            <a:extLst>
              <a:ext uri="{FF2B5EF4-FFF2-40B4-BE49-F238E27FC236}">
                <a16:creationId xmlns:a16="http://schemas.microsoft.com/office/drawing/2014/main" id="{393C58EA-73B4-0E49-8021-502A3C6B3D45}"/>
              </a:ext>
            </a:extLst>
          </p:cNvPr>
          <p:cNvSpPr>
            <a:spLocks/>
          </p:cNvSpPr>
          <p:nvPr/>
        </p:nvSpPr>
        <p:spPr bwMode="auto">
          <a:xfrm>
            <a:off x="4311650" y="2276475"/>
            <a:ext cx="1500188" cy="1535113"/>
          </a:xfrm>
          <a:custGeom>
            <a:avLst/>
            <a:gdLst>
              <a:gd name="T0" fmla="*/ 0 w 1500304"/>
              <a:gd name="T1" fmla="*/ 1532057 h 1535326"/>
              <a:gd name="T2" fmla="*/ 202351 w 1500304"/>
              <a:gd name="T3" fmla="*/ 1532057 h 1535326"/>
              <a:gd name="T4" fmla="*/ 411680 w 1500304"/>
              <a:gd name="T5" fmla="*/ 1504148 h 1535326"/>
              <a:gd name="T6" fmla="*/ 558210 w 1500304"/>
              <a:gd name="T7" fmla="*/ 1232029 h 1535326"/>
              <a:gd name="T8" fmla="*/ 648919 w 1500304"/>
              <a:gd name="T9" fmla="*/ 701747 h 1535326"/>
              <a:gd name="T10" fmla="*/ 732650 w 1500304"/>
              <a:gd name="T11" fmla="*/ 227282 h 1535326"/>
              <a:gd name="T12" fmla="*/ 781494 w 1500304"/>
              <a:gd name="T13" fmla="*/ 52848 h 1535326"/>
              <a:gd name="T14" fmla="*/ 830337 w 1500304"/>
              <a:gd name="T15" fmla="*/ 10982 h 1535326"/>
              <a:gd name="T16" fmla="*/ 886157 w 1500304"/>
              <a:gd name="T17" fmla="*/ 87734 h 1535326"/>
              <a:gd name="T18" fmla="*/ 1032687 w 1500304"/>
              <a:gd name="T19" fmla="*/ 834317 h 1535326"/>
              <a:gd name="T20" fmla="*/ 1151307 w 1500304"/>
              <a:gd name="T21" fmla="*/ 1322735 h 1535326"/>
              <a:gd name="T22" fmla="*/ 1269927 w 1500304"/>
              <a:gd name="T23" fmla="*/ 1490193 h 1535326"/>
              <a:gd name="T24" fmla="*/ 1500188 w 1500304"/>
              <a:gd name="T25" fmla="*/ 1532057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cmpd="sng">
            <a:solidFill>
              <a:srgbClr val="76D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0" name="Freeform 13">
            <a:extLst>
              <a:ext uri="{FF2B5EF4-FFF2-40B4-BE49-F238E27FC236}">
                <a16:creationId xmlns:a16="http://schemas.microsoft.com/office/drawing/2014/main" id="{28B5C644-7E22-B24C-9E2F-B8E8E4978063}"/>
              </a:ext>
            </a:extLst>
          </p:cNvPr>
          <p:cNvSpPr>
            <a:spLocks/>
          </p:cNvSpPr>
          <p:nvPr/>
        </p:nvSpPr>
        <p:spPr bwMode="auto">
          <a:xfrm>
            <a:off x="4321175" y="2276475"/>
            <a:ext cx="1500188" cy="1535113"/>
          </a:xfrm>
          <a:custGeom>
            <a:avLst/>
            <a:gdLst>
              <a:gd name="T0" fmla="*/ 0 w 1500304"/>
              <a:gd name="T1" fmla="*/ 1532057 h 1535326"/>
              <a:gd name="T2" fmla="*/ 202351 w 1500304"/>
              <a:gd name="T3" fmla="*/ 1532057 h 1535326"/>
              <a:gd name="T4" fmla="*/ 411680 w 1500304"/>
              <a:gd name="T5" fmla="*/ 1504148 h 1535326"/>
              <a:gd name="T6" fmla="*/ 558210 w 1500304"/>
              <a:gd name="T7" fmla="*/ 1232029 h 1535326"/>
              <a:gd name="T8" fmla="*/ 648919 w 1500304"/>
              <a:gd name="T9" fmla="*/ 701747 h 1535326"/>
              <a:gd name="T10" fmla="*/ 732650 w 1500304"/>
              <a:gd name="T11" fmla="*/ 227282 h 1535326"/>
              <a:gd name="T12" fmla="*/ 781494 w 1500304"/>
              <a:gd name="T13" fmla="*/ 52848 h 1535326"/>
              <a:gd name="T14" fmla="*/ 830337 w 1500304"/>
              <a:gd name="T15" fmla="*/ 10982 h 1535326"/>
              <a:gd name="T16" fmla="*/ 886157 w 1500304"/>
              <a:gd name="T17" fmla="*/ 87734 h 1535326"/>
              <a:gd name="T18" fmla="*/ 1032687 w 1500304"/>
              <a:gd name="T19" fmla="*/ 834317 h 1535326"/>
              <a:gd name="T20" fmla="*/ 1151307 w 1500304"/>
              <a:gd name="T21" fmla="*/ 1322735 h 1535326"/>
              <a:gd name="T22" fmla="*/ 1269927 w 1500304"/>
              <a:gd name="T23" fmla="*/ 1490193 h 1535326"/>
              <a:gd name="T24" fmla="*/ 1500188 w 1500304"/>
              <a:gd name="T25" fmla="*/ 1532057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cmpd="sng">
            <a:solidFill>
              <a:srgbClr val="FF8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5" name="Straight Connector 14">
            <a:extLst>
              <a:ext uri="{FF2B5EF4-FFF2-40B4-BE49-F238E27FC236}">
                <a16:creationId xmlns:a16="http://schemas.microsoft.com/office/drawing/2014/main" id="{85B21453-20B0-AC48-BCDA-D0AC408EB732}"/>
              </a:ext>
            </a:extLst>
          </p:cNvPr>
          <p:cNvCxnSpPr/>
          <p:nvPr/>
        </p:nvCxnSpPr>
        <p:spPr bwMode="auto">
          <a:xfrm>
            <a:off x="3924300" y="3814763"/>
            <a:ext cx="2376488"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1D849E86-3803-2A45-93D7-E71516B5E99E}"/>
              </a:ext>
            </a:extLst>
          </p:cNvPr>
          <p:cNvCxnSpPr/>
          <p:nvPr/>
        </p:nvCxnSpPr>
        <p:spPr bwMode="auto">
          <a:xfrm flipV="1">
            <a:off x="3924300" y="2276475"/>
            <a:ext cx="0" cy="1512888"/>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133" name="TextBox 16">
            <a:extLst>
              <a:ext uri="{FF2B5EF4-FFF2-40B4-BE49-F238E27FC236}">
                <a16:creationId xmlns:a16="http://schemas.microsoft.com/office/drawing/2014/main" id="{C0EDBBFF-231B-8B40-83B3-0407BDDB15F8}"/>
              </a:ext>
            </a:extLst>
          </p:cNvPr>
          <p:cNvSpPr txBox="1">
            <a:spLocks noChangeArrowheads="1"/>
          </p:cNvSpPr>
          <p:nvPr/>
        </p:nvSpPr>
        <p:spPr bwMode="auto">
          <a:xfrm>
            <a:off x="4954906" y="3836988"/>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IQ</a:t>
            </a:r>
          </a:p>
        </p:txBody>
      </p:sp>
      <p:sp>
        <p:nvSpPr>
          <p:cNvPr id="5134" name="TextBox 17">
            <a:extLst>
              <a:ext uri="{FF2B5EF4-FFF2-40B4-BE49-F238E27FC236}">
                <a16:creationId xmlns:a16="http://schemas.microsoft.com/office/drawing/2014/main" id="{7467804C-1874-6048-BEEF-BDFF29C11699}"/>
              </a:ext>
            </a:extLst>
          </p:cNvPr>
          <p:cNvSpPr txBox="1">
            <a:spLocks noChangeArrowheads="1"/>
          </p:cNvSpPr>
          <p:nvPr/>
        </p:nvSpPr>
        <p:spPr bwMode="auto">
          <a:xfrm>
            <a:off x="2700338" y="2852738"/>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Frequency</a:t>
            </a:r>
          </a:p>
        </p:txBody>
      </p:sp>
      <p:sp>
        <p:nvSpPr>
          <p:cNvPr id="5135" name="TextBox 10">
            <a:extLst>
              <a:ext uri="{FF2B5EF4-FFF2-40B4-BE49-F238E27FC236}">
                <a16:creationId xmlns:a16="http://schemas.microsoft.com/office/drawing/2014/main" id="{0B4909EE-B9B1-E448-8D53-12B90F854309}"/>
              </a:ext>
            </a:extLst>
          </p:cNvPr>
          <p:cNvSpPr txBox="1">
            <a:spLocks noChangeArrowheads="1"/>
          </p:cNvSpPr>
          <p:nvPr/>
        </p:nvSpPr>
        <p:spPr bwMode="auto">
          <a:xfrm>
            <a:off x="1042988" y="2636838"/>
            <a:ext cx="1657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H</a:t>
            </a:r>
            <a:r>
              <a:rPr lang="en-US" altLang="en-US" baseline="-25000" dirty="0"/>
              <a:t>0</a:t>
            </a:r>
          </a:p>
          <a:p>
            <a:pPr algn="ctr"/>
            <a:r>
              <a:rPr lang="en-US" altLang="en-US" sz="1200" dirty="0">
                <a:solidFill>
                  <a:srgbClr val="FF85FF"/>
                </a:solidFill>
              </a:rPr>
              <a:t>Drug takers </a:t>
            </a:r>
            <a:r>
              <a:rPr lang="en-US" altLang="en-US" sz="1200" dirty="0"/>
              <a:t>and</a:t>
            </a:r>
            <a:r>
              <a:rPr lang="en-US" altLang="en-US" sz="1200" dirty="0">
                <a:solidFill>
                  <a:srgbClr val="FF00FF"/>
                </a:solidFill>
              </a:rPr>
              <a:t> </a:t>
            </a:r>
            <a:r>
              <a:rPr lang="en-US" altLang="en-US" sz="1200" dirty="0">
                <a:solidFill>
                  <a:srgbClr val="76D6FF"/>
                </a:solidFill>
              </a:rPr>
              <a:t>placebo takers</a:t>
            </a:r>
            <a:r>
              <a:rPr lang="en-US" altLang="en-US" sz="1200" dirty="0">
                <a:solidFill>
                  <a:srgbClr val="FF00FF"/>
                </a:solidFill>
              </a:rPr>
              <a:t> </a:t>
            </a:r>
            <a:r>
              <a:rPr lang="en-US" altLang="en-US" sz="1200" dirty="0"/>
              <a:t>are equally happy</a:t>
            </a:r>
            <a:endParaRPr lang="en-US" altLang="en-US" dirty="0"/>
          </a:p>
        </p:txBody>
      </p:sp>
      <p:sp>
        <p:nvSpPr>
          <p:cNvPr id="5136" name="Freeform 19">
            <a:extLst>
              <a:ext uri="{FF2B5EF4-FFF2-40B4-BE49-F238E27FC236}">
                <a16:creationId xmlns:a16="http://schemas.microsoft.com/office/drawing/2014/main" id="{B8F34288-B52F-D54A-A2FF-F3E59DBB8362}"/>
              </a:ext>
            </a:extLst>
          </p:cNvPr>
          <p:cNvSpPr>
            <a:spLocks/>
          </p:cNvSpPr>
          <p:nvPr/>
        </p:nvSpPr>
        <p:spPr bwMode="auto">
          <a:xfrm>
            <a:off x="6456363" y="4651375"/>
            <a:ext cx="1500187" cy="1535113"/>
          </a:xfrm>
          <a:custGeom>
            <a:avLst/>
            <a:gdLst>
              <a:gd name="T0" fmla="*/ 0 w 1500304"/>
              <a:gd name="T1" fmla="*/ 1532057 h 1535326"/>
              <a:gd name="T2" fmla="*/ 202351 w 1500304"/>
              <a:gd name="T3" fmla="*/ 1532057 h 1535326"/>
              <a:gd name="T4" fmla="*/ 411680 w 1500304"/>
              <a:gd name="T5" fmla="*/ 1504148 h 1535326"/>
              <a:gd name="T6" fmla="*/ 558209 w 1500304"/>
              <a:gd name="T7" fmla="*/ 1232029 h 1535326"/>
              <a:gd name="T8" fmla="*/ 648918 w 1500304"/>
              <a:gd name="T9" fmla="*/ 701747 h 1535326"/>
              <a:gd name="T10" fmla="*/ 732650 w 1500304"/>
              <a:gd name="T11" fmla="*/ 227282 h 1535326"/>
              <a:gd name="T12" fmla="*/ 781493 w 1500304"/>
              <a:gd name="T13" fmla="*/ 52848 h 1535326"/>
              <a:gd name="T14" fmla="*/ 830336 w 1500304"/>
              <a:gd name="T15" fmla="*/ 10982 h 1535326"/>
              <a:gd name="T16" fmla="*/ 886157 w 1500304"/>
              <a:gd name="T17" fmla="*/ 87734 h 1535326"/>
              <a:gd name="T18" fmla="*/ 1032686 w 1500304"/>
              <a:gd name="T19" fmla="*/ 834317 h 1535326"/>
              <a:gd name="T20" fmla="*/ 1151306 w 1500304"/>
              <a:gd name="T21" fmla="*/ 1322735 h 1535326"/>
              <a:gd name="T22" fmla="*/ 1269926 w 1500304"/>
              <a:gd name="T23" fmla="*/ 1490193 h 1535326"/>
              <a:gd name="T24" fmla="*/ 1500187 w 1500304"/>
              <a:gd name="T25" fmla="*/ 1532057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cmpd="sng">
            <a:solidFill>
              <a:srgbClr val="76D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20">
            <a:extLst>
              <a:ext uri="{FF2B5EF4-FFF2-40B4-BE49-F238E27FC236}">
                <a16:creationId xmlns:a16="http://schemas.microsoft.com/office/drawing/2014/main" id="{99BD3C96-0245-8B4D-A00B-6D435978546D}"/>
              </a:ext>
            </a:extLst>
          </p:cNvPr>
          <p:cNvSpPr>
            <a:spLocks/>
          </p:cNvSpPr>
          <p:nvPr/>
        </p:nvSpPr>
        <p:spPr bwMode="auto">
          <a:xfrm>
            <a:off x="6527800" y="4651375"/>
            <a:ext cx="1500188" cy="1535113"/>
          </a:xfrm>
          <a:custGeom>
            <a:avLst/>
            <a:gdLst>
              <a:gd name="T0" fmla="*/ 0 w 1500304"/>
              <a:gd name="T1" fmla="*/ 1532057 h 1535326"/>
              <a:gd name="T2" fmla="*/ 202351 w 1500304"/>
              <a:gd name="T3" fmla="*/ 1532057 h 1535326"/>
              <a:gd name="T4" fmla="*/ 411680 w 1500304"/>
              <a:gd name="T5" fmla="*/ 1504148 h 1535326"/>
              <a:gd name="T6" fmla="*/ 558210 w 1500304"/>
              <a:gd name="T7" fmla="*/ 1232029 h 1535326"/>
              <a:gd name="T8" fmla="*/ 648919 w 1500304"/>
              <a:gd name="T9" fmla="*/ 701747 h 1535326"/>
              <a:gd name="T10" fmla="*/ 732650 w 1500304"/>
              <a:gd name="T11" fmla="*/ 227282 h 1535326"/>
              <a:gd name="T12" fmla="*/ 781494 w 1500304"/>
              <a:gd name="T13" fmla="*/ 52848 h 1535326"/>
              <a:gd name="T14" fmla="*/ 830337 w 1500304"/>
              <a:gd name="T15" fmla="*/ 10982 h 1535326"/>
              <a:gd name="T16" fmla="*/ 886157 w 1500304"/>
              <a:gd name="T17" fmla="*/ 87734 h 1535326"/>
              <a:gd name="T18" fmla="*/ 1032687 w 1500304"/>
              <a:gd name="T19" fmla="*/ 834317 h 1535326"/>
              <a:gd name="T20" fmla="*/ 1151307 w 1500304"/>
              <a:gd name="T21" fmla="*/ 1322735 h 1535326"/>
              <a:gd name="T22" fmla="*/ 1269927 w 1500304"/>
              <a:gd name="T23" fmla="*/ 1490193 h 1535326"/>
              <a:gd name="T24" fmla="*/ 1500188 w 1500304"/>
              <a:gd name="T25" fmla="*/ 1532057 h 1535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0304"/>
              <a:gd name="T40" fmla="*/ 0 h 1535326"/>
              <a:gd name="T41" fmla="*/ 1500304 w 1500304"/>
              <a:gd name="T42" fmla="*/ 1535326 h 15353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0304" h="1535326">
                <a:moveTo>
                  <a:pt x="0" y="1532270"/>
                </a:moveTo>
                <a:cubicBezTo>
                  <a:pt x="66874" y="1534596"/>
                  <a:pt x="133748" y="1536922"/>
                  <a:pt x="202367" y="1532270"/>
                </a:cubicBezTo>
                <a:cubicBezTo>
                  <a:pt x="270986" y="1527618"/>
                  <a:pt x="352398" y="1554369"/>
                  <a:pt x="411712" y="1504357"/>
                </a:cubicBezTo>
                <a:cubicBezTo>
                  <a:pt x="471026" y="1454345"/>
                  <a:pt x="518710" y="1365952"/>
                  <a:pt x="558253" y="1232200"/>
                </a:cubicBezTo>
                <a:cubicBezTo>
                  <a:pt x="597796" y="1098448"/>
                  <a:pt x="619893" y="869325"/>
                  <a:pt x="648969" y="701844"/>
                </a:cubicBezTo>
                <a:cubicBezTo>
                  <a:pt x="678045" y="534363"/>
                  <a:pt x="710610" y="335479"/>
                  <a:pt x="732707" y="227314"/>
                </a:cubicBezTo>
                <a:cubicBezTo>
                  <a:pt x="754804" y="119149"/>
                  <a:pt x="765272" y="88910"/>
                  <a:pt x="781554" y="52855"/>
                </a:cubicBezTo>
                <a:cubicBezTo>
                  <a:pt x="797836" y="16800"/>
                  <a:pt x="812956" y="5169"/>
                  <a:pt x="830401" y="10984"/>
                </a:cubicBezTo>
                <a:cubicBezTo>
                  <a:pt x="847846" y="16799"/>
                  <a:pt x="852498" y="-49495"/>
                  <a:pt x="886226" y="87746"/>
                </a:cubicBezTo>
                <a:cubicBezTo>
                  <a:pt x="919954" y="224987"/>
                  <a:pt x="988572" y="628571"/>
                  <a:pt x="1032767" y="834433"/>
                </a:cubicBezTo>
                <a:cubicBezTo>
                  <a:pt x="1076962" y="1040295"/>
                  <a:pt x="1111853" y="1213591"/>
                  <a:pt x="1151396" y="1322919"/>
                </a:cubicBezTo>
                <a:cubicBezTo>
                  <a:pt x="1190939" y="1432247"/>
                  <a:pt x="1211874" y="1455508"/>
                  <a:pt x="1270025" y="1490400"/>
                </a:cubicBezTo>
                <a:cubicBezTo>
                  <a:pt x="1328176" y="1525292"/>
                  <a:pt x="1500304" y="1532270"/>
                  <a:pt x="1500304" y="1532270"/>
                </a:cubicBezTo>
              </a:path>
            </a:pathLst>
          </a:custGeom>
          <a:noFill/>
          <a:ln w="38100">
            <a:solidFill>
              <a:srgbClr val="FF85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00"/>
                </a:solidFill>
              </a:rPr>
              <a:t>  </a:t>
            </a:r>
          </a:p>
        </p:txBody>
      </p:sp>
      <p:cxnSp>
        <p:nvCxnSpPr>
          <p:cNvPr id="22" name="Straight Connector 21">
            <a:extLst>
              <a:ext uri="{FF2B5EF4-FFF2-40B4-BE49-F238E27FC236}">
                <a16:creationId xmlns:a16="http://schemas.microsoft.com/office/drawing/2014/main" id="{E466B53E-713A-C440-A088-E2A244A5CA7C}"/>
              </a:ext>
            </a:extLst>
          </p:cNvPr>
          <p:cNvCxnSpPr/>
          <p:nvPr/>
        </p:nvCxnSpPr>
        <p:spPr bwMode="auto">
          <a:xfrm>
            <a:off x="5940425" y="6189663"/>
            <a:ext cx="2376488"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D07DE0E1-4191-D042-ADEE-65645C586EB2}"/>
              </a:ext>
            </a:extLst>
          </p:cNvPr>
          <p:cNvCxnSpPr/>
          <p:nvPr/>
        </p:nvCxnSpPr>
        <p:spPr bwMode="auto">
          <a:xfrm flipV="1">
            <a:off x="5940425" y="4651375"/>
            <a:ext cx="0" cy="1512888"/>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140" name="TextBox 23">
            <a:extLst>
              <a:ext uri="{FF2B5EF4-FFF2-40B4-BE49-F238E27FC236}">
                <a16:creationId xmlns:a16="http://schemas.microsoft.com/office/drawing/2014/main" id="{A49FDC57-F69C-1D4A-A0E7-30D38EDF16A4}"/>
              </a:ext>
            </a:extLst>
          </p:cNvPr>
          <p:cNvSpPr txBox="1">
            <a:spLocks noChangeArrowheads="1"/>
          </p:cNvSpPr>
          <p:nvPr/>
        </p:nvSpPr>
        <p:spPr bwMode="auto">
          <a:xfrm>
            <a:off x="7128669" y="6211888"/>
            <a:ext cx="40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IQ</a:t>
            </a:r>
          </a:p>
        </p:txBody>
      </p:sp>
      <p:sp>
        <p:nvSpPr>
          <p:cNvPr id="5141" name="TextBox 24">
            <a:extLst>
              <a:ext uri="{FF2B5EF4-FFF2-40B4-BE49-F238E27FC236}">
                <a16:creationId xmlns:a16="http://schemas.microsoft.com/office/drawing/2014/main" id="{6651D4E2-A90E-FF45-94D9-F52BD34F0CFA}"/>
              </a:ext>
            </a:extLst>
          </p:cNvPr>
          <p:cNvSpPr txBox="1">
            <a:spLocks noChangeArrowheads="1"/>
          </p:cNvSpPr>
          <p:nvPr/>
        </p:nvSpPr>
        <p:spPr bwMode="auto">
          <a:xfrm>
            <a:off x="827088" y="4581525"/>
            <a:ext cx="104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Reject H</a:t>
            </a:r>
            <a:r>
              <a:rPr lang="en-US" altLang="en-US" sz="1600" baseline="-25000" dirty="0"/>
              <a:t>0</a:t>
            </a:r>
          </a:p>
        </p:txBody>
      </p:sp>
      <p:sp>
        <p:nvSpPr>
          <p:cNvPr id="5142" name="TextBox 25">
            <a:extLst>
              <a:ext uri="{FF2B5EF4-FFF2-40B4-BE49-F238E27FC236}">
                <a16:creationId xmlns:a16="http://schemas.microsoft.com/office/drawing/2014/main" id="{FD313735-1A53-1948-B609-6F691D5719B3}"/>
              </a:ext>
            </a:extLst>
          </p:cNvPr>
          <p:cNvSpPr txBox="1">
            <a:spLocks noChangeArrowheads="1"/>
          </p:cNvSpPr>
          <p:nvPr/>
        </p:nvSpPr>
        <p:spPr bwMode="auto">
          <a:xfrm>
            <a:off x="6011863" y="4652963"/>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err="1">
                <a:solidFill>
                  <a:srgbClr val="FFFF00"/>
                </a:solidFill>
              </a:rPr>
              <a:t>Hmmmm</a:t>
            </a:r>
            <a:r>
              <a:rPr lang="en-US" altLang="en-US" sz="1600" dirty="0">
                <a:solidFill>
                  <a:srgbClr val="FFFF00"/>
                </a:solidFill>
              </a:rPr>
              <a:t>?</a:t>
            </a:r>
            <a:endParaRPr lang="en-US" altLang="en-US" sz="1600" baseline="-25000"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8D34AF4-3454-3646-8A84-1A1EFCF4414E}"/>
              </a:ext>
            </a:extLst>
          </p:cNvPr>
          <p:cNvSpPr>
            <a:spLocks noGrp="1" noChangeArrowheads="1"/>
          </p:cNvSpPr>
          <p:nvPr>
            <p:ph type="title"/>
          </p:nvPr>
        </p:nvSpPr>
        <p:spPr/>
        <p:txBody>
          <a:bodyPr/>
          <a:lstStyle/>
          <a:p>
            <a:pPr eaLnBrk="1" hangingPunct="1"/>
            <a:r>
              <a:rPr lang="en-US" altLang="en-US"/>
              <a:t>What About </a:t>
            </a:r>
            <a:r>
              <a:rPr lang="en-US" altLang="en-US" u="sng"/>
              <a:t>Within-Subjects</a:t>
            </a:r>
            <a:r>
              <a:rPr lang="en-US" altLang="en-US"/>
              <a:t> Designs?</a:t>
            </a:r>
          </a:p>
        </p:txBody>
      </p:sp>
      <p:sp>
        <p:nvSpPr>
          <p:cNvPr id="47106" name="Rectangle 3">
            <a:extLst>
              <a:ext uri="{FF2B5EF4-FFF2-40B4-BE49-F238E27FC236}">
                <a16:creationId xmlns:a16="http://schemas.microsoft.com/office/drawing/2014/main" id="{481FB580-7996-1348-83D3-2908D23A9EC0}"/>
              </a:ext>
            </a:extLst>
          </p:cNvPr>
          <p:cNvSpPr>
            <a:spLocks noGrp="1" noChangeArrowheads="1"/>
          </p:cNvSpPr>
          <p:nvPr>
            <p:ph type="body" idx="1"/>
          </p:nvPr>
        </p:nvSpPr>
        <p:spPr>
          <a:xfrm>
            <a:off x="0" y="762000"/>
            <a:ext cx="9144000" cy="822325"/>
          </a:xfrm>
        </p:spPr>
        <p:txBody>
          <a:bodyPr/>
          <a:lstStyle/>
          <a:p>
            <a:pPr eaLnBrk="1" hangingPunct="1"/>
            <a:r>
              <a:rPr lang="en-US" altLang="en-US" sz="2400"/>
              <a:t>error bars can tell you about the likely means but not about whether differences between conditions are significant</a:t>
            </a:r>
          </a:p>
        </p:txBody>
      </p:sp>
      <p:sp>
        <p:nvSpPr>
          <p:cNvPr id="29" name="Line 27">
            <a:extLst>
              <a:ext uri="{FF2B5EF4-FFF2-40B4-BE49-F238E27FC236}">
                <a16:creationId xmlns:a16="http://schemas.microsoft.com/office/drawing/2014/main" id="{A0AA4B62-E7A8-C547-A2A3-DDA596753CDA}"/>
              </a:ext>
            </a:extLst>
          </p:cNvPr>
          <p:cNvSpPr>
            <a:spLocks noChangeShapeType="1"/>
          </p:cNvSpPr>
          <p:nvPr/>
        </p:nvSpPr>
        <p:spPr bwMode="auto">
          <a:xfrm>
            <a:off x="6248400" y="16002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8">
            <a:extLst>
              <a:ext uri="{FF2B5EF4-FFF2-40B4-BE49-F238E27FC236}">
                <a16:creationId xmlns:a16="http://schemas.microsoft.com/office/drawing/2014/main" id="{D94CFE96-8FB7-6144-B65B-21C4C35B79B0}"/>
              </a:ext>
            </a:extLst>
          </p:cNvPr>
          <p:cNvSpPr>
            <a:spLocks noChangeShapeType="1"/>
          </p:cNvSpPr>
          <p:nvPr/>
        </p:nvSpPr>
        <p:spPr bwMode="auto">
          <a:xfrm flipH="1">
            <a:off x="6248400" y="5638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29">
            <a:extLst>
              <a:ext uri="{FF2B5EF4-FFF2-40B4-BE49-F238E27FC236}">
                <a16:creationId xmlns:a16="http://schemas.microsoft.com/office/drawing/2014/main" id="{1AC8E1FB-A873-444F-A4A3-D36B38770C4E}"/>
              </a:ext>
            </a:extLst>
          </p:cNvPr>
          <p:cNvSpPr>
            <a:spLocks noChangeArrowheads="1"/>
          </p:cNvSpPr>
          <p:nvPr/>
        </p:nvSpPr>
        <p:spPr bwMode="auto">
          <a:xfrm>
            <a:off x="7467600" y="3886200"/>
            <a:ext cx="533400" cy="1752600"/>
          </a:xfrm>
          <a:prstGeom prst="rect">
            <a:avLst/>
          </a:prstGeom>
          <a:solidFill>
            <a:srgbClr val="80808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Text Box 32">
            <a:extLst>
              <a:ext uri="{FF2B5EF4-FFF2-40B4-BE49-F238E27FC236}">
                <a16:creationId xmlns:a16="http://schemas.microsoft.com/office/drawing/2014/main" id="{31DD0D71-F52D-B240-B137-FE4C0EC6E2C4}"/>
              </a:ext>
            </a:extLst>
          </p:cNvPr>
          <p:cNvSpPr txBox="1">
            <a:spLocks noChangeArrowheads="1"/>
          </p:cNvSpPr>
          <p:nvPr/>
        </p:nvSpPr>
        <p:spPr bwMode="auto">
          <a:xfrm>
            <a:off x="5715000" y="36576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10</a:t>
            </a:r>
          </a:p>
        </p:txBody>
      </p:sp>
      <p:sp>
        <p:nvSpPr>
          <p:cNvPr id="33" name="Text Box 33">
            <a:extLst>
              <a:ext uri="{FF2B5EF4-FFF2-40B4-BE49-F238E27FC236}">
                <a16:creationId xmlns:a16="http://schemas.microsoft.com/office/drawing/2014/main" id="{F827E9A0-12FB-0B44-BA6A-9977E94A7995}"/>
              </a:ext>
            </a:extLst>
          </p:cNvPr>
          <p:cNvSpPr txBox="1">
            <a:spLocks noChangeArrowheads="1"/>
          </p:cNvSpPr>
          <p:nvPr/>
        </p:nvSpPr>
        <p:spPr bwMode="auto">
          <a:xfrm>
            <a:off x="5884863" y="54102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34" name="Line 34">
            <a:extLst>
              <a:ext uri="{FF2B5EF4-FFF2-40B4-BE49-F238E27FC236}">
                <a16:creationId xmlns:a16="http://schemas.microsoft.com/office/drawing/2014/main" id="{1571A071-7D03-7E41-89D3-961613D76563}"/>
              </a:ext>
            </a:extLst>
          </p:cNvPr>
          <p:cNvSpPr>
            <a:spLocks noChangeShapeType="1"/>
          </p:cNvSpPr>
          <p:nvPr/>
        </p:nvSpPr>
        <p:spPr bwMode="auto">
          <a:xfrm>
            <a:off x="7696200" y="3581400"/>
            <a:ext cx="0" cy="5334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5">
            <a:extLst>
              <a:ext uri="{FF2B5EF4-FFF2-40B4-BE49-F238E27FC236}">
                <a16:creationId xmlns:a16="http://schemas.microsoft.com/office/drawing/2014/main" id="{36248C65-7176-5847-B489-6297869C7A60}"/>
              </a:ext>
            </a:extLst>
          </p:cNvPr>
          <p:cNvSpPr>
            <a:spLocks noChangeShapeType="1"/>
          </p:cNvSpPr>
          <p:nvPr/>
        </p:nvSpPr>
        <p:spPr bwMode="auto">
          <a:xfrm>
            <a:off x="7848600" y="1600200"/>
            <a:ext cx="0" cy="45720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Text Box 36">
            <a:extLst>
              <a:ext uri="{FF2B5EF4-FFF2-40B4-BE49-F238E27FC236}">
                <a16:creationId xmlns:a16="http://schemas.microsoft.com/office/drawing/2014/main" id="{36108AD7-517F-9841-8FA9-DD2A543EBFF0}"/>
              </a:ext>
            </a:extLst>
          </p:cNvPr>
          <p:cNvSpPr txBox="1">
            <a:spLocks noChangeArrowheads="1"/>
          </p:cNvSpPr>
          <p:nvPr/>
        </p:nvSpPr>
        <p:spPr bwMode="auto">
          <a:xfrm>
            <a:off x="5715000" y="19050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37" name="Text Box 37">
            <a:extLst>
              <a:ext uri="{FF2B5EF4-FFF2-40B4-BE49-F238E27FC236}">
                <a16:creationId xmlns:a16="http://schemas.microsoft.com/office/drawing/2014/main" id="{0A560868-52B4-7D48-9BF2-DB35E6CE927F}"/>
              </a:ext>
            </a:extLst>
          </p:cNvPr>
          <p:cNvSpPr txBox="1">
            <a:spLocks noChangeArrowheads="1"/>
          </p:cNvSpPr>
          <p:nvPr/>
        </p:nvSpPr>
        <p:spPr bwMode="auto">
          <a:xfrm rot="16200000">
            <a:off x="3239294" y="3420269"/>
            <a:ext cx="44942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IQ Change After Drug</a:t>
            </a:r>
          </a:p>
        </p:txBody>
      </p:sp>
      <p:sp>
        <p:nvSpPr>
          <p:cNvPr id="38" name="Text Box 38">
            <a:extLst>
              <a:ext uri="{FF2B5EF4-FFF2-40B4-BE49-F238E27FC236}">
                <a16:creationId xmlns:a16="http://schemas.microsoft.com/office/drawing/2014/main" id="{91EC5AFA-DA0C-8D40-A69E-2CBD14BAD790}"/>
              </a:ext>
            </a:extLst>
          </p:cNvPr>
          <p:cNvSpPr txBox="1">
            <a:spLocks noChangeArrowheads="1"/>
          </p:cNvSpPr>
          <p:nvPr/>
        </p:nvSpPr>
        <p:spPr bwMode="auto">
          <a:xfrm>
            <a:off x="6324600" y="1981200"/>
            <a:ext cx="14478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err="1">
                <a:solidFill>
                  <a:srgbClr val="73FB79"/>
                </a:solidFill>
              </a:rPr>
              <a:t>doesn</a:t>
            </a:r>
            <a:r>
              <a:rPr lang="en-CA" altLang="en-US" sz="2000" dirty="0">
                <a:solidFill>
                  <a:srgbClr val="73FB79"/>
                </a:solidFill>
              </a:rPr>
              <a:t>’</a:t>
            </a:r>
            <a:r>
              <a:rPr lang="en-US" altLang="ja-JP" sz="2000" dirty="0">
                <a:solidFill>
                  <a:srgbClr val="73FB79"/>
                </a:solidFill>
              </a:rPr>
              <a:t>t include zero </a:t>
            </a:r>
            <a:r>
              <a:rPr lang="en-US" altLang="ja-JP" sz="2000" dirty="0">
                <a:solidFill>
                  <a:srgbClr val="73FB79"/>
                </a:solidFill>
                <a:sym typeface="Wingdings" pitchFamily="2" charset="2"/>
              </a:rPr>
              <a:t></a:t>
            </a:r>
            <a:r>
              <a:rPr lang="en-US" altLang="ja-JP" sz="2000" dirty="0">
                <a:solidFill>
                  <a:srgbClr val="73FB79"/>
                </a:solidFill>
              </a:rPr>
              <a:t> sig</a:t>
            </a:r>
            <a:endParaRPr lang="en-US" altLang="en-US" sz="2000" dirty="0">
              <a:solidFill>
                <a:srgbClr val="73FB79"/>
              </a:solidFill>
            </a:endParaRPr>
          </a:p>
        </p:txBody>
      </p:sp>
      <p:sp>
        <p:nvSpPr>
          <p:cNvPr id="39" name="Text Box 39">
            <a:extLst>
              <a:ext uri="{FF2B5EF4-FFF2-40B4-BE49-F238E27FC236}">
                <a16:creationId xmlns:a16="http://schemas.microsoft.com/office/drawing/2014/main" id="{F0A0002E-C976-D547-8877-E2C1A84FA487}"/>
              </a:ext>
            </a:extLst>
          </p:cNvPr>
          <p:cNvSpPr txBox="1">
            <a:spLocks noChangeArrowheads="1"/>
          </p:cNvSpPr>
          <p:nvPr/>
        </p:nvSpPr>
        <p:spPr bwMode="auto">
          <a:xfrm>
            <a:off x="7848600" y="1981200"/>
            <a:ext cx="1447800" cy="1006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solidFill>
                  <a:srgbClr val="FFFD78"/>
                </a:solidFill>
              </a:rPr>
              <a:t>includes zero </a:t>
            </a:r>
            <a:r>
              <a:rPr lang="en-US" altLang="en-US" sz="2000" dirty="0">
                <a:solidFill>
                  <a:srgbClr val="FFFD78"/>
                </a:solidFill>
                <a:sym typeface="Wingdings" pitchFamily="2" charset="2"/>
              </a:rPr>
              <a:t></a:t>
            </a:r>
            <a:r>
              <a:rPr lang="en-US" altLang="en-US" sz="2000" dirty="0">
                <a:solidFill>
                  <a:srgbClr val="FFFD78"/>
                </a:solidFill>
              </a:rPr>
              <a:t> non-sig</a:t>
            </a:r>
          </a:p>
        </p:txBody>
      </p:sp>
      <p:sp>
        <p:nvSpPr>
          <p:cNvPr id="40" name="Text Box 40">
            <a:extLst>
              <a:ext uri="{FF2B5EF4-FFF2-40B4-BE49-F238E27FC236}">
                <a16:creationId xmlns:a16="http://schemas.microsoft.com/office/drawing/2014/main" id="{E8E68A26-3527-C640-85C6-E89C1F69A93D}"/>
              </a:ext>
            </a:extLst>
          </p:cNvPr>
          <p:cNvSpPr txBox="1">
            <a:spLocks noChangeArrowheads="1"/>
          </p:cNvSpPr>
          <p:nvPr/>
        </p:nvSpPr>
        <p:spPr bwMode="auto">
          <a:xfrm>
            <a:off x="6443663" y="1412875"/>
            <a:ext cx="11684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Arial" charset="0"/>
                <a:ea typeface="ＭＳ Ｐゴシック" charset="0"/>
              </a:rPr>
              <a:t>Error Bars:</a:t>
            </a:r>
          </a:p>
          <a:p>
            <a:pPr>
              <a:defRPr/>
            </a:pPr>
            <a:r>
              <a:rPr lang="en-US" sz="1600">
                <a:latin typeface="Arial" charset="0"/>
                <a:ea typeface="ＭＳ Ｐゴシック" charset="0"/>
              </a:rPr>
              <a:t>+/- 95%CI</a:t>
            </a:r>
          </a:p>
        </p:txBody>
      </p:sp>
      <p:sp>
        <p:nvSpPr>
          <p:cNvPr id="41" name="Text Box 41">
            <a:extLst>
              <a:ext uri="{FF2B5EF4-FFF2-40B4-BE49-F238E27FC236}">
                <a16:creationId xmlns:a16="http://schemas.microsoft.com/office/drawing/2014/main" id="{76C52117-A747-AE41-92B2-2C7CD9FF764E}"/>
              </a:ext>
            </a:extLst>
          </p:cNvPr>
          <p:cNvSpPr txBox="1">
            <a:spLocks noChangeArrowheads="1"/>
          </p:cNvSpPr>
          <p:nvPr/>
        </p:nvSpPr>
        <p:spPr bwMode="auto">
          <a:xfrm>
            <a:off x="6443663" y="5876925"/>
            <a:ext cx="25400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latin typeface="Arial" charset="0"/>
                <a:ea typeface="ＭＳ Ｐゴシック" charset="0"/>
              </a:rPr>
              <a:t>A paired t-test basically does an evaluation of such differences </a:t>
            </a:r>
          </a:p>
        </p:txBody>
      </p:sp>
      <p:sp>
        <p:nvSpPr>
          <p:cNvPr id="42" name="Text Box 4">
            <a:extLst>
              <a:ext uri="{FF2B5EF4-FFF2-40B4-BE49-F238E27FC236}">
                <a16:creationId xmlns:a16="http://schemas.microsoft.com/office/drawing/2014/main" id="{AB57CF10-E281-C248-B2BA-D2018884D1D6}"/>
              </a:ext>
            </a:extLst>
          </p:cNvPr>
          <p:cNvSpPr txBox="1">
            <a:spLocks noChangeArrowheads="1"/>
          </p:cNvSpPr>
          <p:nvPr/>
        </p:nvSpPr>
        <p:spPr bwMode="auto">
          <a:xfrm rot="16200000">
            <a:off x="-690563" y="3243263"/>
            <a:ext cx="19907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IQ</a:t>
            </a:r>
          </a:p>
        </p:txBody>
      </p:sp>
      <p:sp>
        <p:nvSpPr>
          <p:cNvPr id="43" name="Line 5">
            <a:extLst>
              <a:ext uri="{FF2B5EF4-FFF2-40B4-BE49-F238E27FC236}">
                <a16:creationId xmlns:a16="http://schemas.microsoft.com/office/drawing/2014/main" id="{0E937005-1998-9A43-9DC8-685B58FFEFD6}"/>
              </a:ext>
            </a:extLst>
          </p:cNvPr>
          <p:cNvSpPr>
            <a:spLocks noChangeShapeType="1"/>
          </p:cNvSpPr>
          <p:nvPr/>
        </p:nvSpPr>
        <p:spPr bwMode="auto">
          <a:xfrm>
            <a:off x="1204913" y="1752600"/>
            <a:ext cx="0" cy="387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Rectangle 6">
            <a:extLst>
              <a:ext uri="{FF2B5EF4-FFF2-40B4-BE49-F238E27FC236}">
                <a16:creationId xmlns:a16="http://schemas.microsoft.com/office/drawing/2014/main" id="{1D3AA5C4-7506-5345-9121-838E59894C02}"/>
              </a:ext>
            </a:extLst>
          </p:cNvPr>
          <p:cNvSpPr>
            <a:spLocks noChangeArrowheads="1"/>
          </p:cNvSpPr>
          <p:nvPr/>
        </p:nvSpPr>
        <p:spPr bwMode="auto">
          <a:xfrm>
            <a:off x="3786188" y="2362200"/>
            <a:ext cx="603250" cy="3268663"/>
          </a:xfrm>
          <a:prstGeom prst="rect">
            <a:avLst/>
          </a:prstGeom>
          <a:solidFill>
            <a:srgbClr val="FF85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 name="Rectangle 7">
            <a:extLst>
              <a:ext uri="{FF2B5EF4-FFF2-40B4-BE49-F238E27FC236}">
                <a16:creationId xmlns:a16="http://schemas.microsoft.com/office/drawing/2014/main" id="{ABA2035E-8A9D-BD4E-9522-3E008FE56676}"/>
              </a:ext>
            </a:extLst>
          </p:cNvPr>
          <p:cNvSpPr>
            <a:spLocks noChangeArrowheads="1"/>
          </p:cNvSpPr>
          <p:nvPr/>
        </p:nvSpPr>
        <p:spPr bwMode="auto">
          <a:xfrm>
            <a:off x="2179638" y="2666999"/>
            <a:ext cx="603250" cy="2963863"/>
          </a:xfrm>
          <a:prstGeom prst="rect">
            <a:avLst/>
          </a:prstGeom>
          <a:solidFill>
            <a:srgbClr val="76D6FF"/>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Line 18">
            <a:extLst>
              <a:ext uri="{FF2B5EF4-FFF2-40B4-BE49-F238E27FC236}">
                <a16:creationId xmlns:a16="http://schemas.microsoft.com/office/drawing/2014/main" id="{488C7929-32B8-1E41-9EF7-44A056A3AC9B}"/>
              </a:ext>
            </a:extLst>
          </p:cNvPr>
          <p:cNvSpPr>
            <a:spLocks noChangeShapeType="1"/>
          </p:cNvSpPr>
          <p:nvPr/>
        </p:nvSpPr>
        <p:spPr bwMode="auto">
          <a:xfrm>
            <a:off x="1204913" y="5630863"/>
            <a:ext cx="4052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21">
            <a:extLst>
              <a:ext uri="{FF2B5EF4-FFF2-40B4-BE49-F238E27FC236}">
                <a16:creationId xmlns:a16="http://schemas.microsoft.com/office/drawing/2014/main" id="{418523C2-5949-AA47-972A-0DD3B1AFA349}"/>
              </a:ext>
            </a:extLst>
          </p:cNvPr>
          <p:cNvSpPr txBox="1">
            <a:spLocks noChangeArrowheads="1"/>
          </p:cNvSpPr>
          <p:nvPr/>
        </p:nvSpPr>
        <p:spPr bwMode="auto">
          <a:xfrm>
            <a:off x="874713" y="5446713"/>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0</a:t>
            </a:r>
          </a:p>
        </p:txBody>
      </p:sp>
      <p:sp>
        <p:nvSpPr>
          <p:cNvPr id="48" name="Text Box 22">
            <a:extLst>
              <a:ext uri="{FF2B5EF4-FFF2-40B4-BE49-F238E27FC236}">
                <a16:creationId xmlns:a16="http://schemas.microsoft.com/office/drawing/2014/main" id="{860F955A-1D5C-A341-B2A4-372BAF7706BD}"/>
              </a:ext>
            </a:extLst>
          </p:cNvPr>
          <p:cNvSpPr txBox="1">
            <a:spLocks noChangeArrowheads="1"/>
          </p:cNvSpPr>
          <p:nvPr/>
        </p:nvSpPr>
        <p:spPr bwMode="auto">
          <a:xfrm>
            <a:off x="741363" y="48402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20</a:t>
            </a:r>
          </a:p>
        </p:txBody>
      </p:sp>
      <p:sp>
        <p:nvSpPr>
          <p:cNvPr id="49" name="Text Box 23">
            <a:extLst>
              <a:ext uri="{FF2B5EF4-FFF2-40B4-BE49-F238E27FC236}">
                <a16:creationId xmlns:a16="http://schemas.microsoft.com/office/drawing/2014/main" id="{83D2BD74-46D7-5648-BA52-7B3BED836E73}"/>
              </a:ext>
            </a:extLst>
          </p:cNvPr>
          <p:cNvSpPr txBox="1">
            <a:spLocks noChangeArrowheads="1"/>
          </p:cNvSpPr>
          <p:nvPr/>
        </p:nvSpPr>
        <p:spPr bwMode="auto">
          <a:xfrm>
            <a:off x="741363" y="42354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40</a:t>
            </a:r>
          </a:p>
        </p:txBody>
      </p:sp>
      <p:sp>
        <p:nvSpPr>
          <p:cNvPr id="50" name="Text Box 24">
            <a:extLst>
              <a:ext uri="{FF2B5EF4-FFF2-40B4-BE49-F238E27FC236}">
                <a16:creationId xmlns:a16="http://schemas.microsoft.com/office/drawing/2014/main" id="{2AAA13FD-4194-D142-8C86-78A4E090E8C2}"/>
              </a:ext>
            </a:extLst>
          </p:cNvPr>
          <p:cNvSpPr txBox="1">
            <a:spLocks noChangeArrowheads="1"/>
          </p:cNvSpPr>
          <p:nvPr/>
        </p:nvSpPr>
        <p:spPr bwMode="auto">
          <a:xfrm>
            <a:off x="741363" y="36290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60</a:t>
            </a:r>
          </a:p>
        </p:txBody>
      </p:sp>
      <p:sp>
        <p:nvSpPr>
          <p:cNvPr id="51" name="Text Box 25">
            <a:extLst>
              <a:ext uri="{FF2B5EF4-FFF2-40B4-BE49-F238E27FC236}">
                <a16:creationId xmlns:a16="http://schemas.microsoft.com/office/drawing/2014/main" id="{8D3CE23F-21E1-5242-B79D-EB59FD13F0D9}"/>
              </a:ext>
            </a:extLst>
          </p:cNvPr>
          <p:cNvSpPr txBox="1">
            <a:spLocks noChangeArrowheads="1"/>
          </p:cNvSpPr>
          <p:nvPr/>
        </p:nvSpPr>
        <p:spPr bwMode="auto">
          <a:xfrm>
            <a:off x="741363" y="30241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80</a:t>
            </a:r>
          </a:p>
        </p:txBody>
      </p:sp>
      <p:sp>
        <p:nvSpPr>
          <p:cNvPr id="52" name="Text Box 26">
            <a:extLst>
              <a:ext uri="{FF2B5EF4-FFF2-40B4-BE49-F238E27FC236}">
                <a16:creationId xmlns:a16="http://schemas.microsoft.com/office/drawing/2014/main" id="{EB4D443C-8F3D-C74D-944E-7B2C62F276C2}"/>
              </a:ext>
            </a:extLst>
          </p:cNvPr>
          <p:cNvSpPr txBox="1">
            <a:spLocks noChangeArrowheads="1"/>
          </p:cNvSpPr>
          <p:nvPr/>
        </p:nvSpPr>
        <p:spPr bwMode="auto">
          <a:xfrm>
            <a:off x="609600" y="2417763"/>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100</a:t>
            </a:r>
          </a:p>
        </p:txBody>
      </p:sp>
      <p:sp>
        <p:nvSpPr>
          <p:cNvPr id="53" name="Text Box 27">
            <a:extLst>
              <a:ext uri="{FF2B5EF4-FFF2-40B4-BE49-F238E27FC236}">
                <a16:creationId xmlns:a16="http://schemas.microsoft.com/office/drawing/2014/main" id="{9CD2714A-8385-9746-8B0A-897BF2216247}"/>
              </a:ext>
            </a:extLst>
          </p:cNvPr>
          <p:cNvSpPr txBox="1">
            <a:spLocks noChangeArrowheads="1"/>
          </p:cNvSpPr>
          <p:nvPr/>
        </p:nvSpPr>
        <p:spPr bwMode="auto">
          <a:xfrm>
            <a:off x="609600" y="1812925"/>
            <a:ext cx="692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120</a:t>
            </a:r>
          </a:p>
        </p:txBody>
      </p:sp>
      <p:sp>
        <p:nvSpPr>
          <p:cNvPr id="54" name="Text Box 28">
            <a:extLst>
              <a:ext uri="{FF2B5EF4-FFF2-40B4-BE49-F238E27FC236}">
                <a16:creationId xmlns:a16="http://schemas.microsoft.com/office/drawing/2014/main" id="{3E1FA6BB-7AD7-2046-A9BB-DD603D88404E}"/>
              </a:ext>
            </a:extLst>
          </p:cNvPr>
          <p:cNvSpPr txBox="1">
            <a:spLocks noChangeArrowheads="1"/>
          </p:cNvSpPr>
          <p:nvPr/>
        </p:nvSpPr>
        <p:spPr bwMode="auto">
          <a:xfrm>
            <a:off x="3240088" y="5714266"/>
            <a:ext cx="18288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After</a:t>
            </a:r>
          </a:p>
          <a:p>
            <a:pPr algn="ctr"/>
            <a:r>
              <a:rPr lang="en-US" altLang="en-US" dirty="0"/>
              <a:t>Drug</a:t>
            </a:r>
          </a:p>
        </p:txBody>
      </p:sp>
      <p:sp>
        <p:nvSpPr>
          <p:cNvPr id="55" name="Text Box 29">
            <a:extLst>
              <a:ext uri="{FF2B5EF4-FFF2-40B4-BE49-F238E27FC236}">
                <a16:creationId xmlns:a16="http://schemas.microsoft.com/office/drawing/2014/main" id="{1E6F1A3A-EF05-2B48-B630-1A62FDB1D4BE}"/>
              </a:ext>
            </a:extLst>
          </p:cNvPr>
          <p:cNvSpPr txBox="1">
            <a:spLocks noChangeArrowheads="1"/>
          </p:cNvSpPr>
          <p:nvPr/>
        </p:nvSpPr>
        <p:spPr bwMode="auto">
          <a:xfrm>
            <a:off x="1925871" y="5741994"/>
            <a:ext cx="109196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Before</a:t>
            </a:r>
          </a:p>
          <a:p>
            <a:pPr algn="ctr"/>
            <a:r>
              <a:rPr lang="en-US" altLang="en-US" dirty="0"/>
              <a:t>Drug</a:t>
            </a:r>
          </a:p>
        </p:txBody>
      </p:sp>
      <p:sp>
        <p:nvSpPr>
          <p:cNvPr id="56" name="Line 32">
            <a:extLst>
              <a:ext uri="{FF2B5EF4-FFF2-40B4-BE49-F238E27FC236}">
                <a16:creationId xmlns:a16="http://schemas.microsoft.com/office/drawing/2014/main" id="{8191AC31-C09C-114B-BD27-938885D499DD}"/>
              </a:ext>
            </a:extLst>
          </p:cNvPr>
          <p:cNvSpPr>
            <a:spLocks noChangeShapeType="1"/>
          </p:cNvSpPr>
          <p:nvPr/>
        </p:nvSpPr>
        <p:spPr bwMode="auto">
          <a:xfrm flipH="1">
            <a:off x="2400300" y="1752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33">
            <a:extLst>
              <a:ext uri="{FF2B5EF4-FFF2-40B4-BE49-F238E27FC236}">
                <a16:creationId xmlns:a16="http://schemas.microsoft.com/office/drawing/2014/main" id="{E25A6C0D-9E13-0247-AC8E-29F526CE76B9}"/>
              </a:ext>
            </a:extLst>
          </p:cNvPr>
          <p:cNvSpPr>
            <a:spLocks noChangeShapeType="1"/>
          </p:cNvSpPr>
          <p:nvPr/>
        </p:nvSpPr>
        <p:spPr bwMode="auto">
          <a:xfrm flipH="1">
            <a:off x="2400300" y="20574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34">
            <a:extLst>
              <a:ext uri="{FF2B5EF4-FFF2-40B4-BE49-F238E27FC236}">
                <a16:creationId xmlns:a16="http://schemas.microsoft.com/office/drawing/2014/main" id="{D58C721F-37E8-C34D-9DB2-1BBC834A41C0}"/>
              </a:ext>
            </a:extLst>
          </p:cNvPr>
          <p:cNvSpPr>
            <a:spLocks noChangeShapeType="1"/>
          </p:cNvSpPr>
          <p:nvPr/>
        </p:nvSpPr>
        <p:spPr bwMode="auto">
          <a:xfrm flipH="1">
            <a:off x="2400300" y="2514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35">
            <a:extLst>
              <a:ext uri="{FF2B5EF4-FFF2-40B4-BE49-F238E27FC236}">
                <a16:creationId xmlns:a16="http://schemas.microsoft.com/office/drawing/2014/main" id="{1FDAB395-342B-DC47-9FA3-340F9DB01A57}"/>
              </a:ext>
            </a:extLst>
          </p:cNvPr>
          <p:cNvSpPr>
            <a:spLocks noChangeShapeType="1"/>
          </p:cNvSpPr>
          <p:nvPr/>
        </p:nvSpPr>
        <p:spPr bwMode="auto">
          <a:xfrm flipH="1">
            <a:off x="2400300" y="2895600"/>
            <a:ext cx="1752600" cy="457200"/>
          </a:xfrm>
          <a:prstGeom prst="line">
            <a:avLst/>
          </a:prstGeom>
          <a:noFill/>
          <a:ln w="38100">
            <a:solidFill>
              <a:srgbClr val="73FB7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6">
            <a:extLst>
              <a:ext uri="{FF2B5EF4-FFF2-40B4-BE49-F238E27FC236}">
                <a16:creationId xmlns:a16="http://schemas.microsoft.com/office/drawing/2014/main" id="{77DFB3D3-04D7-304A-98E5-5EA36C5DD3F3}"/>
              </a:ext>
            </a:extLst>
          </p:cNvPr>
          <p:cNvSpPr>
            <a:spLocks noChangeShapeType="1"/>
          </p:cNvSpPr>
          <p:nvPr/>
        </p:nvSpPr>
        <p:spPr bwMode="auto">
          <a:xfrm flipH="1" flipV="1">
            <a:off x="2400300" y="2209800"/>
            <a:ext cx="1752600" cy="6858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a:extLst>
              <a:ext uri="{FF2B5EF4-FFF2-40B4-BE49-F238E27FC236}">
                <a16:creationId xmlns:a16="http://schemas.microsoft.com/office/drawing/2014/main" id="{927D2FBE-3932-A24E-ACB0-F539103C8E6B}"/>
              </a:ext>
            </a:extLst>
          </p:cNvPr>
          <p:cNvSpPr>
            <a:spLocks noChangeShapeType="1"/>
          </p:cNvSpPr>
          <p:nvPr/>
        </p:nvSpPr>
        <p:spPr bwMode="auto">
          <a:xfrm flipH="1" flipV="1">
            <a:off x="2400300" y="2514600"/>
            <a:ext cx="1752600" cy="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8">
            <a:extLst>
              <a:ext uri="{FF2B5EF4-FFF2-40B4-BE49-F238E27FC236}">
                <a16:creationId xmlns:a16="http://schemas.microsoft.com/office/drawing/2014/main" id="{43F53D54-1395-C44A-9E8E-673D1E52EBFC}"/>
              </a:ext>
            </a:extLst>
          </p:cNvPr>
          <p:cNvSpPr>
            <a:spLocks noChangeShapeType="1"/>
          </p:cNvSpPr>
          <p:nvPr/>
        </p:nvSpPr>
        <p:spPr bwMode="auto">
          <a:xfrm flipH="1">
            <a:off x="2400300" y="1752600"/>
            <a:ext cx="1752600" cy="16002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39">
            <a:extLst>
              <a:ext uri="{FF2B5EF4-FFF2-40B4-BE49-F238E27FC236}">
                <a16:creationId xmlns:a16="http://schemas.microsoft.com/office/drawing/2014/main" id="{17FBABCF-59C7-A74B-ABA7-4F2556B06CD8}"/>
              </a:ext>
            </a:extLst>
          </p:cNvPr>
          <p:cNvSpPr>
            <a:spLocks noChangeShapeType="1"/>
          </p:cNvSpPr>
          <p:nvPr/>
        </p:nvSpPr>
        <p:spPr bwMode="auto">
          <a:xfrm flipH="1">
            <a:off x="2400300" y="2057400"/>
            <a:ext cx="1752600" cy="914400"/>
          </a:xfrm>
          <a:prstGeom prst="line">
            <a:avLst/>
          </a:prstGeom>
          <a:noFill/>
          <a:ln w="38100">
            <a:solidFill>
              <a:srgbClr val="FFFD7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Text Box 41">
            <a:extLst>
              <a:ext uri="{FF2B5EF4-FFF2-40B4-BE49-F238E27FC236}">
                <a16:creationId xmlns:a16="http://schemas.microsoft.com/office/drawing/2014/main" id="{CC06B492-490D-2943-BCF2-81D6A56EB877}"/>
              </a:ext>
            </a:extLst>
          </p:cNvPr>
          <p:cNvSpPr txBox="1">
            <a:spLocks noChangeArrowheads="1"/>
          </p:cNvSpPr>
          <p:nvPr/>
        </p:nvSpPr>
        <p:spPr bwMode="auto">
          <a:xfrm>
            <a:off x="2700338" y="3284538"/>
            <a:ext cx="10795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000">
                <a:latin typeface="Arial" charset="0"/>
                <a:ea typeface="ＭＳ Ｐゴシック" charset="0"/>
              </a:rPr>
              <a:t>conventional error bars</a:t>
            </a:r>
          </a:p>
          <a:p>
            <a:pPr algn="ctr">
              <a:defRPr/>
            </a:pPr>
            <a:r>
              <a:rPr lang="en-US" sz="1000">
                <a:latin typeface="Arial" charset="0"/>
                <a:ea typeface="ＭＳ Ｐゴシック" charset="0"/>
              </a:rPr>
              <a:t>will look the same for the </a:t>
            </a:r>
            <a:r>
              <a:rPr lang="en-US" sz="1000">
                <a:solidFill>
                  <a:srgbClr val="00FFFF"/>
                </a:solidFill>
                <a:latin typeface="Arial" charset="0"/>
                <a:ea typeface="ＭＳ Ｐゴシック" charset="0"/>
              </a:rPr>
              <a:t>blue</a:t>
            </a:r>
            <a:r>
              <a:rPr lang="en-US" sz="1000">
                <a:latin typeface="Arial" charset="0"/>
                <a:ea typeface="ＭＳ Ｐゴシック" charset="0"/>
              </a:rPr>
              <a:t> and </a:t>
            </a:r>
            <a:r>
              <a:rPr lang="en-US" sz="1000">
                <a:solidFill>
                  <a:srgbClr val="FF00FF"/>
                </a:solidFill>
                <a:latin typeface="Arial" charset="0"/>
                <a:ea typeface="ＭＳ Ｐゴシック" charset="0"/>
              </a:rPr>
              <a:t>pink</a:t>
            </a:r>
            <a:r>
              <a:rPr lang="en-US" sz="1000">
                <a:latin typeface="Arial" charset="0"/>
                <a:ea typeface="ＭＳ Ｐゴシック" charset="0"/>
              </a:rPr>
              <a:t> scenarios</a:t>
            </a:r>
          </a:p>
        </p:txBody>
      </p:sp>
    </p:spTree>
    <p:extLst>
      <p:ext uri="{BB962C8B-B14F-4D97-AF65-F5344CB8AC3E}">
        <p14:creationId xmlns:p14="http://schemas.microsoft.com/office/powerpoint/2010/main" val="313701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860EB5FD-72C2-474B-A2C2-C4CA184ACEDA}"/>
              </a:ext>
            </a:extLst>
          </p:cNvPr>
          <p:cNvSpPr>
            <a:spLocks noGrp="1" noChangeArrowheads="1"/>
          </p:cNvSpPr>
          <p:nvPr>
            <p:ph type="title"/>
          </p:nvPr>
        </p:nvSpPr>
        <p:spPr/>
        <p:txBody>
          <a:bodyPr/>
          <a:lstStyle/>
          <a:p>
            <a:pPr eaLnBrk="1" hangingPunct="1"/>
            <a:r>
              <a:rPr lang="en-US" altLang="en-US"/>
              <a:t>How Many Scientists Understand This?</a:t>
            </a:r>
          </a:p>
        </p:txBody>
      </p:sp>
      <p:sp>
        <p:nvSpPr>
          <p:cNvPr id="51202" name="Rectangle 3">
            <a:extLst>
              <a:ext uri="{FF2B5EF4-FFF2-40B4-BE49-F238E27FC236}">
                <a16:creationId xmlns:a16="http://schemas.microsoft.com/office/drawing/2014/main" id="{5CC0846A-075C-924A-9216-061665BA3B35}"/>
              </a:ext>
            </a:extLst>
          </p:cNvPr>
          <p:cNvSpPr>
            <a:spLocks noGrp="1" noChangeArrowheads="1"/>
          </p:cNvSpPr>
          <p:nvPr>
            <p:ph type="body" idx="1"/>
          </p:nvPr>
        </p:nvSpPr>
        <p:spPr>
          <a:xfrm>
            <a:off x="381000" y="762000"/>
            <a:ext cx="8382000" cy="1800225"/>
          </a:xfrm>
        </p:spPr>
        <p:txBody>
          <a:bodyPr/>
          <a:lstStyle/>
          <a:p>
            <a:pPr eaLnBrk="1" hangingPunct="1"/>
            <a:r>
              <a:rPr lang="en-US" altLang="en-US"/>
              <a:t>When Belia et al., 2005, asked their scientist subjects to do the error bar adjustment on a within-subjects design, only 11% expressed any doubt that it was a valid thing to 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B59AB806-A8B9-F242-A05E-06C2A5013341}"/>
              </a:ext>
            </a:extLst>
          </p:cNvPr>
          <p:cNvSpPr>
            <a:spLocks noGrp="1" noChangeArrowheads="1"/>
          </p:cNvSpPr>
          <p:nvPr>
            <p:ph type="title"/>
          </p:nvPr>
        </p:nvSpPr>
        <p:spPr>
          <a:xfrm>
            <a:off x="0" y="-171400"/>
            <a:ext cx="8928100" cy="1077218"/>
          </a:xfrm>
        </p:spPr>
        <p:txBody>
          <a:bodyPr/>
          <a:lstStyle/>
          <a:p>
            <a:pPr eaLnBrk="1" hangingPunct="1"/>
            <a:r>
              <a:rPr lang="en-US" altLang="en-US" dirty="0"/>
              <a:t>So What Should You Do?: Between-Ss Designs</a:t>
            </a:r>
          </a:p>
        </p:txBody>
      </p:sp>
      <p:sp>
        <p:nvSpPr>
          <p:cNvPr id="55298" name="Rectangle 3">
            <a:extLst>
              <a:ext uri="{FF2B5EF4-FFF2-40B4-BE49-F238E27FC236}">
                <a16:creationId xmlns:a16="http://schemas.microsoft.com/office/drawing/2014/main" id="{171380BB-7D1C-F64F-A847-E76D255A6E45}"/>
              </a:ext>
            </a:extLst>
          </p:cNvPr>
          <p:cNvSpPr>
            <a:spLocks noGrp="1" noChangeArrowheads="1"/>
          </p:cNvSpPr>
          <p:nvPr>
            <p:ph type="body" idx="1"/>
          </p:nvPr>
        </p:nvSpPr>
        <p:spPr>
          <a:xfrm>
            <a:off x="107950" y="762000"/>
            <a:ext cx="8928100" cy="5803900"/>
          </a:xfrm>
        </p:spPr>
        <p:txBody>
          <a:bodyPr/>
          <a:lstStyle/>
          <a:p>
            <a:pPr eaLnBrk="1" hangingPunct="1"/>
            <a:r>
              <a:rPr lang="en-US" altLang="en-US"/>
              <a:t>Don</a:t>
            </a:r>
            <a:r>
              <a:rPr lang="ja-JP" altLang="en-US"/>
              <a:t>’</a:t>
            </a:r>
            <a:r>
              <a:rPr lang="en-US" altLang="ja-JP"/>
              <a:t>t use error bars?</a:t>
            </a:r>
          </a:p>
          <a:p>
            <a:pPr lvl="1" eaLnBrk="1" hangingPunct="1"/>
            <a:r>
              <a:rPr lang="en-US" altLang="en-US"/>
              <a:t>reviewers may demand them</a:t>
            </a:r>
          </a:p>
          <a:p>
            <a:pPr lvl="1" eaLnBrk="1" hangingPunct="1"/>
            <a:r>
              <a:rPr lang="en-US" altLang="en-US"/>
              <a:t>they can be informative</a:t>
            </a:r>
          </a:p>
          <a:p>
            <a:pPr eaLnBrk="1" hangingPunct="1"/>
            <a:r>
              <a:rPr lang="en-US" altLang="en-US"/>
              <a:t>Use SE but put stat comparisons on graphs?</a:t>
            </a:r>
          </a:p>
          <a:p>
            <a:pPr lvl="1" eaLnBrk="1" hangingPunct="1"/>
            <a:r>
              <a:rPr lang="en-US" altLang="en-US"/>
              <a:t>can make graphs look dense</a:t>
            </a:r>
          </a:p>
          <a:p>
            <a:pPr eaLnBrk="1" hangingPunct="1"/>
            <a:r>
              <a:rPr lang="en-US" altLang="en-US"/>
              <a:t>Use 95%CI?</a:t>
            </a:r>
          </a:p>
          <a:p>
            <a:pPr lvl="1" eaLnBrk="1" hangingPunct="1"/>
            <a:r>
              <a:rPr lang="en-US" altLang="en-US"/>
              <a:t>reviewers are used to SE and may think that 95%CI bars look too large</a:t>
            </a:r>
          </a:p>
          <a:p>
            <a:pPr lvl="1" eaLnBrk="1" hangingPunct="1"/>
            <a:r>
              <a:rPr lang="en-US" altLang="en-US"/>
              <a:t>can emphasize 95%CI and interpretation</a:t>
            </a:r>
          </a:p>
          <a:p>
            <a:pPr lvl="2" eaLnBrk="1" hangingPunct="1"/>
            <a:r>
              <a:rPr lang="en-US" altLang="en-US"/>
              <a:t>e.g., </a:t>
            </a:r>
            <a:r>
              <a:rPr lang="ja-JP" altLang="en-US"/>
              <a:t>“</a:t>
            </a:r>
            <a:r>
              <a:rPr lang="en-US" altLang="ja-JP"/>
              <a:t>Error bars are 95% confidence intervals (2.26 x SE for df=9).</a:t>
            </a:r>
            <a:r>
              <a:rPr lang="ja-JP" altLang="en-US"/>
              <a:t>”</a:t>
            </a:r>
            <a:endParaRPr lang="en-US" altLang="ja-JP"/>
          </a:p>
          <a:p>
            <a:pPr lvl="2" eaLnBrk="1" hangingPunct="1"/>
            <a:r>
              <a:rPr lang="en-US" altLang="en-US"/>
              <a:t>e.g., </a:t>
            </a:r>
            <a:r>
              <a:rPr lang="ja-JP" altLang="en-US"/>
              <a:t>“</a:t>
            </a:r>
            <a:r>
              <a:rPr lang="en-US" altLang="ja-JP"/>
              <a:t>The 95% confidence intervals for the beta weights do not include zero, indicating that the activation was significantly higher than baseline.</a:t>
            </a:r>
            <a:r>
              <a:rPr lang="ja-JP" altLang="en-US"/>
              <a:t>”</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615A72B-F60E-C549-9FEC-D88E99E909D1}"/>
              </a:ext>
            </a:extLst>
          </p:cNvPr>
          <p:cNvSpPr>
            <a:spLocks noGrp="1" noChangeArrowheads="1"/>
          </p:cNvSpPr>
          <p:nvPr>
            <p:ph type="title"/>
          </p:nvPr>
        </p:nvSpPr>
        <p:spPr/>
        <p:txBody>
          <a:bodyPr/>
          <a:lstStyle/>
          <a:p>
            <a:pPr eaLnBrk="1" hangingPunct="1"/>
            <a:r>
              <a:rPr lang="en-US" altLang="en-US" dirty="0"/>
              <a:t>So What Should You Do?: Within-Ss Designs</a:t>
            </a:r>
          </a:p>
        </p:txBody>
      </p:sp>
      <p:sp>
        <p:nvSpPr>
          <p:cNvPr id="57346" name="Rectangle 3">
            <a:extLst>
              <a:ext uri="{FF2B5EF4-FFF2-40B4-BE49-F238E27FC236}">
                <a16:creationId xmlns:a16="http://schemas.microsoft.com/office/drawing/2014/main" id="{B91CC7D2-DBFC-594D-A288-EE0768392AFB}"/>
              </a:ext>
            </a:extLst>
          </p:cNvPr>
          <p:cNvSpPr>
            <a:spLocks noGrp="1" noChangeArrowheads="1"/>
          </p:cNvSpPr>
          <p:nvPr>
            <p:ph type="body" idx="1"/>
          </p:nvPr>
        </p:nvSpPr>
        <p:spPr>
          <a:xfrm>
            <a:off x="381000" y="762000"/>
            <a:ext cx="8382000" cy="1990725"/>
          </a:xfrm>
        </p:spPr>
        <p:txBody>
          <a:bodyPr/>
          <a:lstStyle/>
          <a:p>
            <a:pPr eaLnBrk="1" hangingPunct="1"/>
            <a:r>
              <a:rPr lang="en-US" altLang="en-US" sz="2400"/>
              <a:t>You can show the pattern in single subjects.  If it</a:t>
            </a:r>
            <a:r>
              <a:rPr lang="ja-JP" altLang="en-US" sz="2400"/>
              <a:t>’</a:t>
            </a:r>
            <a:r>
              <a:rPr lang="en-US" altLang="ja-JP" sz="2400"/>
              <a:t>s consistent, the pattern should jump out</a:t>
            </a:r>
          </a:p>
          <a:p>
            <a:pPr eaLnBrk="1" hangingPunct="1"/>
            <a:r>
              <a:rPr lang="en-US" altLang="en-US" sz="2400"/>
              <a:t>If the emphasis is on differences between conditions, you can factor out subject differences</a:t>
            </a:r>
          </a:p>
          <a:p>
            <a:pPr lvl="1" eaLnBrk="1" hangingPunct="1"/>
            <a:r>
              <a:rPr lang="en-US" altLang="en-US" sz="2000"/>
              <a:t>e.g., subtract subject means</a:t>
            </a:r>
          </a:p>
        </p:txBody>
      </p:sp>
      <p:pic>
        <p:nvPicPr>
          <p:cNvPr id="57347" name="Picture 4" descr="loftus 1">
            <a:extLst>
              <a:ext uri="{FF2B5EF4-FFF2-40B4-BE49-F238E27FC236}">
                <a16:creationId xmlns:a16="http://schemas.microsoft.com/office/drawing/2014/main" id="{113144FA-660B-AC43-B581-387CF81632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50" y="3138488"/>
            <a:ext cx="38862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loftus2">
            <a:extLst>
              <a:ext uri="{FF2B5EF4-FFF2-40B4-BE49-F238E27FC236}">
                <a16:creationId xmlns:a16="http://schemas.microsoft.com/office/drawing/2014/main" id="{84E70C2E-6E16-F64F-9A57-4CDE859F3D6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4550" y="3138488"/>
            <a:ext cx="396240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a:extLst>
              <a:ext uri="{FF2B5EF4-FFF2-40B4-BE49-F238E27FC236}">
                <a16:creationId xmlns:a16="http://schemas.microsoft.com/office/drawing/2014/main" id="{8D233883-7618-A846-A6AA-80352BD9B7FB}"/>
              </a:ext>
            </a:extLst>
          </p:cNvPr>
          <p:cNvSpPr txBox="1">
            <a:spLocks noChangeArrowheads="1"/>
          </p:cNvSpPr>
          <p:nvPr/>
        </p:nvSpPr>
        <p:spPr bwMode="auto">
          <a:xfrm>
            <a:off x="3290888" y="6302375"/>
            <a:ext cx="2520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latin typeface="Arial" charset="0"/>
                <a:ea typeface="ＭＳ Ｐゴシック" charset="0"/>
              </a:rPr>
              <a:t>Loftus &amp; Masson, 1994</a:t>
            </a:r>
          </a:p>
        </p:txBody>
      </p:sp>
      <p:sp>
        <p:nvSpPr>
          <p:cNvPr id="40967" name="Text Box 7">
            <a:extLst>
              <a:ext uri="{FF2B5EF4-FFF2-40B4-BE49-F238E27FC236}">
                <a16:creationId xmlns:a16="http://schemas.microsoft.com/office/drawing/2014/main" id="{9C754811-32A9-A145-B7F5-8287C45D232E}"/>
              </a:ext>
            </a:extLst>
          </p:cNvPr>
          <p:cNvSpPr txBox="1">
            <a:spLocks noChangeArrowheads="1"/>
          </p:cNvSpPr>
          <p:nvPr/>
        </p:nvSpPr>
        <p:spPr bwMode="auto">
          <a:xfrm>
            <a:off x="6726238" y="4881563"/>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
        <p:nvSpPr>
          <p:cNvPr id="40968" name="Line 8">
            <a:extLst>
              <a:ext uri="{FF2B5EF4-FFF2-40B4-BE49-F238E27FC236}">
                <a16:creationId xmlns:a16="http://schemas.microsoft.com/office/drawing/2014/main" id="{2DC36736-F2E6-CB45-933E-D3D4FAF28E7B}"/>
              </a:ext>
            </a:extLst>
          </p:cNvPr>
          <p:cNvSpPr>
            <a:spLocks noChangeShapeType="1"/>
          </p:cNvSpPr>
          <p:nvPr/>
        </p:nvSpPr>
        <p:spPr bwMode="auto">
          <a:xfrm>
            <a:off x="1562100" y="3781425"/>
            <a:ext cx="0" cy="1296988"/>
          </a:xfrm>
          <a:prstGeom prst="line">
            <a:avLst/>
          </a:prstGeom>
          <a:noFill/>
          <a:ln w="28575">
            <a:solidFill>
              <a:srgbClr val="FF0000"/>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970" name="Line 10">
            <a:extLst>
              <a:ext uri="{FF2B5EF4-FFF2-40B4-BE49-F238E27FC236}">
                <a16:creationId xmlns:a16="http://schemas.microsoft.com/office/drawing/2014/main" id="{A1BC89BD-7ED2-8245-961E-1DB618989BC8}"/>
              </a:ext>
            </a:extLst>
          </p:cNvPr>
          <p:cNvSpPr>
            <a:spLocks noChangeShapeType="1"/>
          </p:cNvSpPr>
          <p:nvPr/>
        </p:nvSpPr>
        <p:spPr bwMode="auto">
          <a:xfrm>
            <a:off x="5594350" y="4357688"/>
            <a:ext cx="0" cy="288925"/>
          </a:xfrm>
          <a:prstGeom prst="line">
            <a:avLst/>
          </a:prstGeom>
          <a:noFill/>
          <a:ln w="28575">
            <a:solidFill>
              <a:srgbClr val="FF0000"/>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971" name="Text Box 11">
            <a:extLst>
              <a:ext uri="{FF2B5EF4-FFF2-40B4-BE49-F238E27FC236}">
                <a16:creationId xmlns:a16="http://schemas.microsoft.com/office/drawing/2014/main" id="{AF8CB1BA-C806-3C4E-B7D8-8ED7D4D48807}"/>
              </a:ext>
            </a:extLst>
          </p:cNvPr>
          <p:cNvSpPr txBox="1">
            <a:spLocks noChangeArrowheads="1"/>
          </p:cNvSpPr>
          <p:nvPr/>
        </p:nvSpPr>
        <p:spPr bwMode="auto">
          <a:xfrm>
            <a:off x="1058863" y="5149850"/>
            <a:ext cx="10287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a:solidFill>
                  <a:srgbClr val="FF0000"/>
                </a:solidFill>
                <a:latin typeface="Arial" charset="0"/>
                <a:ea typeface="ＭＳ Ｐゴシック" charset="0"/>
              </a:rPr>
              <a:t>all variability</a:t>
            </a:r>
          </a:p>
        </p:txBody>
      </p:sp>
      <p:sp>
        <p:nvSpPr>
          <p:cNvPr id="40972" name="Text Box 12">
            <a:extLst>
              <a:ext uri="{FF2B5EF4-FFF2-40B4-BE49-F238E27FC236}">
                <a16:creationId xmlns:a16="http://schemas.microsoft.com/office/drawing/2014/main" id="{4DAF6D04-A7AA-E04E-A0AD-393DDA1B3D72}"/>
              </a:ext>
            </a:extLst>
          </p:cNvPr>
          <p:cNvSpPr txBox="1">
            <a:spLocks noChangeArrowheads="1"/>
          </p:cNvSpPr>
          <p:nvPr/>
        </p:nvSpPr>
        <p:spPr bwMode="auto">
          <a:xfrm>
            <a:off x="5235575" y="4718050"/>
            <a:ext cx="1295400"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a:solidFill>
                  <a:srgbClr val="FF0000"/>
                </a:solidFill>
                <a:latin typeface="Arial" charset="0"/>
                <a:ea typeface="ＭＳ Ｐゴシック" charset="0"/>
              </a:rPr>
              <a:t>variability due to condition manipulation only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CA41533B-791E-F041-A202-E9FE98CAC007}"/>
              </a:ext>
            </a:extLst>
          </p:cNvPr>
          <p:cNvSpPr>
            <a:spLocks noGrp="1" noChangeArrowheads="1"/>
          </p:cNvSpPr>
          <p:nvPr>
            <p:ph type="title"/>
          </p:nvPr>
        </p:nvSpPr>
        <p:spPr/>
        <p:txBody>
          <a:bodyPr/>
          <a:lstStyle/>
          <a:p>
            <a:pPr eaLnBrk="1" hangingPunct="1"/>
            <a:r>
              <a:rPr lang="en-US" altLang="en-US"/>
              <a:t>So What Should You Do?: Within Designs</a:t>
            </a:r>
          </a:p>
        </p:txBody>
      </p:sp>
      <p:sp>
        <p:nvSpPr>
          <p:cNvPr id="59394" name="Rectangle 3">
            <a:extLst>
              <a:ext uri="{FF2B5EF4-FFF2-40B4-BE49-F238E27FC236}">
                <a16:creationId xmlns:a16="http://schemas.microsoft.com/office/drawing/2014/main" id="{DD564975-0853-4A4F-A602-9F3168F0596C}"/>
              </a:ext>
            </a:extLst>
          </p:cNvPr>
          <p:cNvSpPr>
            <a:spLocks noGrp="1" noChangeArrowheads="1"/>
          </p:cNvSpPr>
          <p:nvPr>
            <p:ph type="body" idx="1"/>
          </p:nvPr>
        </p:nvSpPr>
        <p:spPr>
          <a:xfrm>
            <a:off x="228600" y="762000"/>
            <a:ext cx="8534400" cy="1260475"/>
          </a:xfrm>
        </p:spPr>
        <p:txBody>
          <a:bodyPr/>
          <a:lstStyle/>
          <a:p>
            <a:pPr eaLnBrk="1" hangingPunct="1"/>
            <a:r>
              <a:rPr lang="en-US" altLang="en-US" sz="2400"/>
              <a:t>You can compute more meaningful error bars based on error terms from the ANOVA</a:t>
            </a:r>
          </a:p>
          <a:p>
            <a:pPr eaLnBrk="1" hangingPunct="1"/>
            <a:r>
              <a:rPr lang="en-US" altLang="en-US" sz="2400"/>
              <a:t>See Loftus &amp; Masson, 1994, Psych. Bull. and Rev.</a:t>
            </a:r>
          </a:p>
        </p:txBody>
      </p:sp>
      <p:pic>
        <p:nvPicPr>
          <p:cNvPr id="59395" name="Picture 4" descr="loftus 1">
            <a:extLst>
              <a:ext uri="{FF2B5EF4-FFF2-40B4-BE49-F238E27FC236}">
                <a16:creationId xmlns:a16="http://schemas.microsoft.com/office/drawing/2014/main" id="{9348B06F-2204-A444-8B67-94C169889B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200400"/>
            <a:ext cx="38862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eq1">
            <a:extLst>
              <a:ext uri="{FF2B5EF4-FFF2-40B4-BE49-F238E27FC236}">
                <a16:creationId xmlns:a16="http://schemas.microsoft.com/office/drawing/2014/main" id="{723DFCCD-A186-5649-B48A-31859F9D945A}"/>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555875" y="2205038"/>
            <a:ext cx="3810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8">
            <a:extLst>
              <a:ext uri="{FF2B5EF4-FFF2-40B4-BE49-F238E27FC236}">
                <a16:creationId xmlns:a16="http://schemas.microsoft.com/office/drawing/2014/main" id="{A1D8480F-12E1-E24C-B10E-BA69477FEBF5}"/>
              </a:ext>
            </a:extLst>
          </p:cNvPr>
          <p:cNvSpPr>
            <a:spLocks noChangeArrowheads="1"/>
          </p:cNvSpPr>
          <p:nvPr/>
        </p:nvSpPr>
        <p:spPr bwMode="auto">
          <a:xfrm>
            <a:off x="3386138" y="5305425"/>
            <a:ext cx="457200" cy="228600"/>
          </a:xfrm>
          <a:prstGeom prst="ellipse">
            <a:avLst/>
          </a:prstGeom>
          <a:noFill/>
          <a:ln w="2857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9398" name="Picture 9" descr="loftus3">
            <a:extLst>
              <a:ext uri="{FF2B5EF4-FFF2-40B4-BE49-F238E27FC236}">
                <a16:creationId xmlns:a16="http://schemas.microsoft.com/office/drawing/2014/main" id="{8C0C0E55-CEB2-DA40-B8D6-69CC9DDAA8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0600" y="3200400"/>
            <a:ext cx="3810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0">
            <a:extLst>
              <a:ext uri="{FF2B5EF4-FFF2-40B4-BE49-F238E27FC236}">
                <a16:creationId xmlns:a16="http://schemas.microsoft.com/office/drawing/2014/main" id="{E006883F-72B5-7F4E-8BEA-F3B3FA3C4DC8}"/>
              </a:ext>
            </a:extLst>
          </p:cNvPr>
          <p:cNvSpPr txBox="1">
            <a:spLocks noChangeArrowheads="1"/>
          </p:cNvSpPr>
          <p:nvPr/>
        </p:nvSpPr>
        <p:spPr bwMode="auto">
          <a:xfrm>
            <a:off x="3311525" y="6308725"/>
            <a:ext cx="2520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latin typeface="Arial" charset="0"/>
                <a:ea typeface="ＭＳ Ｐゴシック" charset="0"/>
              </a:rPr>
              <a:t>Loftus &amp; Masson, 1994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8337AA11-9506-4948-AFE5-B0B61C851C8B}"/>
              </a:ext>
            </a:extLst>
          </p:cNvPr>
          <p:cNvSpPr>
            <a:spLocks noGrp="1" noChangeArrowheads="1"/>
          </p:cNvSpPr>
          <p:nvPr>
            <p:ph type="title"/>
          </p:nvPr>
        </p:nvSpPr>
        <p:spPr/>
        <p:txBody>
          <a:bodyPr/>
          <a:lstStyle/>
          <a:p>
            <a:pPr eaLnBrk="1" hangingPunct="1"/>
            <a:r>
              <a:rPr lang="en-US" altLang="en-US"/>
              <a:t>Options for Multifactorial Within Designs</a:t>
            </a:r>
          </a:p>
        </p:txBody>
      </p:sp>
      <p:sp>
        <p:nvSpPr>
          <p:cNvPr id="63490" name="Rectangle 3">
            <a:extLst>
              <a:ext uri="{FF2B5EF4-FFF2-40B4-BE49-F238E27FC236}">
                <a16:creationId xmlns:a16="http://schemas.microsoft.com/office/drawing/2014/main" id="{9D37D086-A008-1A4D-BEE2-BCFD9F52BD9F}"/>
              </a:ext>
            </a:extLst>
          </p:cNvPr>
          <p:cNvSpPr>
            <a:spLocks noGrp="1" noChangeArrowheads="1"/>
          </p:cNvSpPr>
          <p:nvPr>
            <p:ph type="body" idx="1"/>
          </p:nvPr>
        </p:nvSpPr>
        <p:spPr>
          <a:xfrm>
            <a:off x="4343400" y="762000"/>
            <a:ext cx="4419600" cy="2312988"/>
          </a:xfrm>
        </p:spPr>
        <p:txBody>
          <a:bodyPr/>
          <a:lstStyle/>
          <a:p>
            <a:pPr eaLnBrk="1" hangingPunct="1"/>
            <a:r>
              <a:rPr lang="en-US" altLang="en-US"/>
              <a:t>show difference scores and their errors</a:t>
            </a:r>
          </a:p>
          <a:p>
            <a:pPr eaLnBrk="1" hangingPunct="1"/>
            <a:r>
              <a:rPr lang="en-US" altLang="en-US"/>
              <a:t>can use slopes for parametric designs with ~linear trends</a:t>
            </a:r>
          </a:p>
        </p:txBody>
      </p:sp>
      <p:sp>
        <p:nvSpPr>
          <p:cNvPr id="44037" name="Text Box 5">
            <a:extLst>
              <a:ext uri="{FF2B5EF4-FFF2-40B4-BE49-F238E27FC236}">
                <a16:creationId xmlns:a16="http://schemas.microsoft.com/office/drawing/2014/main" id="{3592C58B-3934-0244-BA0D-FAC87B157591}"/>
              </a:ext>
            </a:extLst>
          </p:cNvPr>
          <p:cNvSpPr txBox="1">
            <a:spLocks noChangeArrowheads="1"/>
          </p:cNvSpPr>
          <p:nvPr/>
        </p:nvSpPr>
        <p:spPr bwMode="auto">
          <a:xfrm>
            <a:off x="900113" y="6237288"/>
            <a:ext cx="25209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latin typeface="Arial" charset="0"/>
                <a:ea typeface="ＭＳ Ｐゴシック" charset="0"/>
              </a:rPr>
              <a:t>Loftus &amp; Masson, 1994</a:t>
            </a:r>
          </a:p>
        </p:txBody>
      </p:sp>
      <p:pic>
        <p:nvPicPr>
          <p:cNvPr id="63492" name="Picture 6" descr="temp">
            <a:extLst>
              <a:ext uri="{FF2B5EF4-FFF2-40B4-BE49-F238E27FC236}">
                <a16:creationId xmlns:a16="http://schemas.microsoft.com/office/drawing/2014/main" id="{1758A097-517F-7848-B50C-088F3A787C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836613"/>
            <a:ext cx="34766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DD11621B-EA43-EE46-93ED-899C10FEFE41}"/>
              </a:ext>
            </a:extLst>
          </p:cNvPr>
          <p:cNvSpPr>
            <a:spLocks noGrp="1" noChangeArrowheads="1"/>
          </p:cNvSpPr>
          <p:nvPr>
            <p:ph type="title"/>
          </p:nvPr>
        </p:nvSpPr>
        <p:spPr/>
        <p:txBody>
          <a:bodyPr/>
          <a:lstStyle/>
          <a:p>
            <a:pPr eaLnBrk="1" hangingPunct="1"/>
            <a:r>
              <a:rPr lang="en-US" altLang="en-US"/>
              <a:t>Options for Multifactorial Within Designs</a:t>
            </a:r>
          </a:p>
        </p:txBody>
      </p:sp>
      <p:sp>
        <p:nvSpPr>
          <p:cNvPr id="65538" name="Rectangle 3">
            <a:extLst>
              <a:ext uri="{FF2B5EF4-FFF2-40B4-BE49-F238E27FC236}">
                <a16:creationId xmlns:a16="http://schemas.microsoft.com/office/drawing/2014/main" id="{2F673522-A767-4F4E-B34F-C3C35EC46A4F}"/>
              </a:ext>
            </a:extLst>
          </p:cNvPr>
          <p:cNvSpPr>
            <a:spLocks noGrp="1" noChangeArrowheads="1"/>
          </p:cNvSpPr>
          <p:nvPr>
            <p:ph type="body" idx="1"/>
          </p:nvPr>
        </p:nvSpPr>
        <p:spPr>
          <a:xfrm>
            <a:off x="228600" y="762000"/>
            <a:ext cx="8763000" cy="1031875"/>
          </a:xfrm>
        </p:spPr>
        <p:txBody>
          <a:bodyPr/>
          <a:lstStyle/>
          <a:p>
            <a:pPr eaLnBrk="1" hangingPunct="1"/>
            <a:r>
              <a:rPr lang="en-US" altLang="en-US"/>
              <a:t>You can plot effect sizes and their error bars</a:t>
            </a:r>
          </a:p>
          <a:p>
            <a:pPr eaLnBrk="1" hangingPunct="1"/>
            <a:r>
              <a:rPr lang="en-US" altLang="en-US"/>
              <a:t>See Masson &amp; Loftus, 2003, Can. J. Exp. Psychol.</a:t>
            </a:r>
          </a:p>
        </p:txBody>
      </p:sp>
      <p:pic>
        <p:nvPicPr>
          <p:cNvPr id="65539" name="Picture 5" descr="FreeSnap001">
            <a:extLst>
              <a:ext uri="{FF2B5EF4-FFF2-40B4-BE49-F238E27FC236}">
                <a16:creationId xmlns:a16="http://schemas.microsoft.com/office/drawing/2014/main" id="{1EB64647-0057-6A40-916D-996DD05842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209800"/>
            <a:ext cx="70008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a:extLst>
              <a:ext uri="{FF2B5EF4-FFF2-40B4-BE49-F238E27FC236}">
                <a16:creationId xmlns:a16="http://schemas.microsoft.com/office/drawing/2014/main" id="{9B5EF41D-ADA2-894C-9385-8B9D7AB3C282}"/>
              </a:ext>
            </a:extLst>
          </p:cNvPr>
          <p:cNvSpPr txBox="1">
            <a:spLocks noChangeArrowheads="1"/>
          </p:cNvSpPr>
          <p:nvPr/>
        </p:nvSpPr>
        <p:spPr bwMode="auto">
          <a:xfrm>
            <a:off x="3311525" y="6491288"/>
            <a:ext cx="25209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latin typeface="Arial" charset="0"/>
                <a:ea typeface="ＭＳ Ｐゴシック" charset="0"/>
              </a:rPr>
              <a:t>Masson &amp; Loftus, 2003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6DC5D3E-A42E-3C40-B3EB-7960C02924C8}"/>
              </a:ext>
            </a:extLst>
          </p:cNvPr>
          <p:cNvSpPr>
            <a:spLocks noGrp="1" noChangeArrowheads="1"/>
          </p:cNvSpPr>
          <p:nvPr>
            <p:ph type="title"/>
          </p:nvPr>
        </p:nvSpPr>
        <p:spPr/>
        <p:txBody>
          <a:bodyPr/>
          <a:lstStyle/>
          <a:p>
            <a:pPr eaLnBrk="1" hangingPunct="1"/>
            <a:r>
              <a:rPr lang="en-US" altLang="en-US"/>
              <a:t>Bibliography</a:t>
            </a:r>
          </a:p>
        </p:txBody>
      </p:sp>
      <p:sp>
        <p:nvSpPr>
          <p:cNvPr id="67586" name="Rectangle 3">
            <a:extLst>
              <a:ext uri="{FF2B5EF4-FFF2-40B4-BE49-F238E27FC236}">
                <a16:creationId xmlns:a16="http://schemas.microsoft.com/office/drawing/2014/main" id="{605B3AE5-5106-C745-9928-CC21460E13FA}"/>
              </a:ext>
            </a:extLst>
          </p:cNvPr>
          <p:cNvSpPr>
            <a:spLocks noGrp="1" noChangeArrowheads="1"/>
          </p:cNvSpPr>
          <p:nvPr>
            <p:ph type="body" idx="1"/>
          </p:nvPr>
        </p:nvSpPr>
        <p:spPr>
          <a:xfrm>
            <a:off x="381000" y="762000"/>
            <a:ext cx="8382000" cy="5654675"/>
          </a:xfrm>
        </p:spPr>
        <p:txBody>
          <a:bodyPr/>
          <a:lstStyle/>
          <a:p>
            <a:pPr eaLnBrk="1" hangingPunct="1">
              <a:lnSpc>
                <a:spcPct val="80000"/>
              </a:lnSpc>
            </a:pPr>
            <a:r>
              <a:rPr lang="en-US" altLang="en-US" sz="2000"/>
              <a:t>Belia, S., Fidler, F., Williams, J., &amp; Cumming, G.  (2005).  Researchers misunderstand confidence intervals and standard error bars.  </a:t>
            </a:r>
            <a:r>
              <a:rPr lang="en-US" altLang="en-US" sz="2000" i="1"/>
              <a:t>Psychological Methods</a:t>
            </a:r>
            <a:r>
              <a:rPr lang="en-US" altLang="en-US" sz="2000"/>
              <a:t>, 10(4), 389-396.</a:t>
            </a:r>
          </a:p>
          <a:p>
            <a:pPr lvl="1" eaLnBrk="1" hangingPunct="1">
              <a:lnSpc>
                <a:spcPct val="80000"/>
              </a:lnSpc>
            </a:pPr>
            <a:r>
              <a:rPr lang="en-US" altLang="en-US" sz="1600" i="1"/>
              <a:t>summarizes scientists</a:t>
            </a:r>
            <a:r>
              <a:rPr lang="ja-JP" altLang="en-US" sz="1600" i="1"/>
              <a:t>’</a:t>
            </a:r>
            <a:r>
              <a:rPr lang="en-US" altLang="ja-JP" sz="1600" i="1"/>
              <a:t> (usually incorrect) intuitions</a:t>
            </a:r>
          </a:p>
          <a:p>
            <a:pPr lvl="1" eaLnBrk="1" hangingPunct="1">
              <a:lnSpc>
                <a:spcPct val="80000"/>
              </a:lnSpc>
              <a:buFontTx/>
              <a:buNone/>
            </a:pPr>
            <a:endParaRPr lang="en-US" altLang="en-US" sz="2000"/>
          </a:p>
          <a:p>
            <a:pPr eaLnBrk="1" hangingPunct="1">
              <a:lnSpc>
                <a:spcPct val="80000"/>
              </a:lnSpc>
            </a:pPr>
            <a:r>
              <a:rPr lang="en-US" altLang="en-US" sz="2000"/>
              <a:t>Cumming, G., &amp; Finch, S.  (2005).  Inference by eye: Confidence intervals and how to read pictures of data.  </a:t>
            </a:r>
            <a:r>
              <a:rPr lang="en-US" altLang="en-US" sz="2000" i="1"/>
              <a:t>American Psychologist</a:t>
            </a:r>
            <a:r>
              <a:rPr lang="en-US" altLang="en-US" sz="2000"/>
              <a:t>, 60(2), 170-180.</a:t>
            </a:r>
          </a:p>
          <a:p>
            <a:pPr lvl="1" eaLnBrk="1" hangingPunct="1">
              <a:lnSpc>
                <a:spcPct val="80000"/>
              </a:lnSpc>
            </a:pPr>
            <a:r>
              <a:rPr lang="en-US" altLang="en-US" sz="1600" i="1"/>
              <a:t>good summary of rules of thumb and caveats</a:t>
            </a:r>
          </a:p>
          <a:p>
            <a:pPr lvl="1" eaLnBrk="1" hangingPunct="1">
              <a:lnSpc>
                <a:spcPct val="80000"/>
              </a:lnSpc>
              <a:buFontTx/>
              <a:buNone/>
            </a:pPr>
            <a:endParaRPr lang="en-US" altLang="en-US" sz="2000"/>
          </a:p>
          <a:p>
            <a:pPr eaLnBrk="1" hangingPunct="1">
              <a:lnSpc>
                <a:spcPct val="80000"/>
              </a:lnSpc>
            </a:pPr>
            <a:r>
              <a:rPr lang="en-US" altLang="en-US" sz="2000"/>
              <a:t>Loftus, G. R., &amp; Masson, M. E.  (1994).  Using confidence intervals in within-subject designs.  </a:t>
            </a:r>
            <a:r>
              <a:rPr lang="en-US" altLang="en-US" sz="2000" i="1"/>
              <a:t>Psychonomic Bulletin &amp; Review</a:t>
            </a:r>
            <a:r>
              <a:rPr lang="en-US" altLang="en-US" sz="2000"/>
              <a:t>, 1(4), 476-490.</a:t>
            </a:r>
          </a:p>
          <a:p>
            <a:pPr lvl="1" eaLnBrk="1" hangingPunct="1">
              <a:lnSpc>
                <a:spcPct val="80000"/>
              </a:lnSpc>
            </a:pPr>
            <a:r>
              <a:rPr lang="en-US" altLang="en-US" sz="1600" i="1"/>
              <a:t>original proposal for simple within-subjects error bars</a:t>
            </a:r>
          </a:p>
          <a:p>
            <a:pPr lvl="1" eaLnBrk="1" hangingPunct="1">
              <a:lnSpc>
                <a:spcPct val="80000"/>
              </a:lnSpc>
              <a:buFontTx/>
              <a:buNone/>
            </a:pPr>
            <a:endParaRPr lang="en-US" altLang="en-US" sz="2000"/>
          </a:p>
          <a:p>
            <a:pPr eaLnBrk="1" hangingPunct="1">
              <a:lnSpc>
                <a:spcPct val="80000"/>
              </a:lnSpc>
            </a:pPr>
            <a:r>
              <a:rPr lang="en-US" altLang="en-US" sz="2000"/>
              <a:t>Masson, M. E. J., &amp; Loftus, G. R.  (2003).  Using confidence intervals for graphically based data interpretation.  </a:t>
            </a:r>
            <a:r>
              <a:rPr lang="en-US" altLang="en-US" sz="2000" i="1"/>
              <a:t>Canadian Journal of Experimental Psychology</a:t>
            </a:r>
            <a:r>
              <a:rPr lang="en-US" altLang="en-US" sz="2000"/>
              <a:t>, 57(3), 203-220.</a:t>
            </a:r>
          </a:p>
          <a:p>
            <a:pPr lvl="1" eaLnBrk="1" hangingPunct="1">
              <a:lnSpc>
                <a:spcPct val="80000"/>
              </a:lnSpc>
            </a:pPr>
            <a:r>
              <a:rPr lang="en-US" altLang="en-US" sz="1600" i="1"/>
              <a:t>reiterates Loftus &amp; Masson, 1994, and expands on error terms for complex within-subjects designs</a:t>
            </a:r>
          </a:p>
          <a:p>
            <a:pPr eaLnBrk="1" hangingPunct="1">
              <a:lnSpc>
                <a:spcPct val="80000"/>
              </a:lnSpc>
            </a:pPr>
            <a:endParaRPr lang="en-US" alt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2B167CAC-3D30-7043-97A4-2D9DA5EFC2FF}"/>
              </a:ext>
            </a:extLst>
          </p:cNvPr>
          <p:cNvSpPr>
            <a:spLocks noGrp="1" noChangeArrowheads="1"/>
          </p:cNvSpPr>
          <p:nvPr>
            <p:ph type="title"/>
          </p:nvPr>
        </p:nvSpPr>
        <p:spPr/>
        <p:txBody>
          <a:bodyPr/>
          <a:lstStyle/>
          <a:p>
            <a:pPr eaLnBrk="1" hangingPunct="1"/>
            <a:r>
              <a:rPr lang="en-US" altLang="en-US"/>
              <a:t>Bibliography</a:t>
            </a:r>
          </a:p>
        </p:txBody>
      </p:sp>
      <p:sp>
        <p:nvSpPr>
          <p:cNvPr id="68610" name="Rectangle 3">
            <a:extLst>
              <a:ext uri="{FF2B5EF4-FFF2-40B4-BE49-F238E27FC236}">
                <a16:creationId xmlns:a16="http://schemas.microsoft.com/office/drawing/2014/main" id="{C0BABA93-87F5-854F-9813-5FA34565586B}"/>
              </a:ext>
            </a:extLst>
          </p:cNvPr>
          <p:cNvSpPr>
            <a:spLocks noGrp="1" noChangeArrowheads="1"/>
          </p:cNvSpPr>
          <p:nvPr>
            <p:ph type="body" idx="1"/>
          </p:nvPr>
        </p:nvSpPr>
        <p:spPr>
          <a:xfrm>
            <a:off x="381000" y="762000"/>
            <a:ext cx="8382000" cy="3302000"/>
          </a:xfrm>
        </p:spPr>
        <p:txBody>
          <a:bodyPr/>
          <a:lstStyle/>
          <a:p>
            <a:pPr eaLnBrk="1" hangingPunct="1">
              <a:lnSpc>
                <a:spcPct val="80000"/>
              </a:lnSpc>
            </a:pPr>
            <a:r>
              <a:rPr lang="en-US" altLang="en-US" sz="2000"/>
              <a:t>Cumming, G. (2014). The new statistics: Why and how.  </a:t>
            </a:r>
            <a:r>
              <a:rPr lang="en-US" altLang="en-US" sz="2000" i="1"/>
              <a:t>Psychological Science</a:t>
            </a:r>
            <a:r>
              <a:rPr lang="en-US" altLang="en-US" sz="2000"/>
              <a:t>, 25(1), 7-29.</a:t>
            </a:r>
          </a:p>
          <a:p>
            <a:pPr lvl="1" eaLnBrk="1" hangingPunct="1">
              <a:lnSpc>
                <a:spcPct val="80000"/>
              </a:lnSpc>
            </a:pPr>
            <a:r>
              <a:rPr lang="en-US" altLang="en-US" sz="1600" i="1"/>
              <a:t>review article summarizing alternatives to NHST</a:t>
            </a:r>
            <a:endParaRPr lang="en-US" altLang="ja-JP" sz="1600" i="1"/>
          </a:p>
          <a:p>
            <a:pPr lvl="1" eaLnBrk="1" hangingPunct="1">
              <a:lnSpc>
                <a:spcPct val="80000"/>
              </a:lnSpc>
              <a:buFontTx/>
              <a:buNone/>
            </a:pPr>
            <a:endParaRPr lang="en-US" altLang="en-US" sz="2000"/>
          </a:p>
          <a:p>
            <a:pPr eaLnBrk="1" hangingPunct="1">
              <a:lnSpc>
                <a:spcPct val="80000"/>
              </a:lnSpc>
            </a:pPr>
            <a:r>
              <a:rPr lang="en-US" altLang="en-US" sz="2000"/>
              <a:t>Cumming, G. (2012). </a:t>
            </a:r>
            <a:r>
              <a:rPr lang="en-US" altLang="en-US" sz="2000" i="1"/>
              <a:t>Understanding the New Statistics: Effect Sizes, Confidence Intervals, and Meta-Analysis</a:t>
            </a:r>
            <a:r>
              <a:rPr lang="en-US" altLang="en-US" sz="2000"/>
              <a:t>. Routledge: New York.</a:t>
            </a:r>
          </a:p>
          <a:p>
            <a:pPr lvl="1" eaLnBrk="1" hangingPunct="1">
              <a:lnSpc>
                <a:spcPct val="80000"/>
              </a:lnSpc>
            </a:pPr>
            <a:r>
              <a:rPr lang="en-US" altLang="en-US" sz="1600" i="1"/>
              <a:t>book summarizing alternatives to NHST</a:t>
            </a:r>
          </a:p>
          <a:p>
            <a:pPr eaLnBrk="1" hangingPunct="1">
              <a:lnSpc>
                <a:spcPct val="80000"/>
              </a:lnSpc>
            </a:pPr>
            <a:endParaRPr lang="en-US" altLang="en-US" sz="2000" i="1"/>
          </a:p>
          <a:p>
            <a:pPr eaLnBrk="1" hangingPunct="1">
              <a:lnSpc>
                <a:spcPct val="80000"/>
              </a:lnSpc>
            </a:pPr>
            <a:r>
              <a:rPr lang="en-US" altLang="en-US" sz="2000"/>
              <a:t>Baguely, T. (2012). </a:t>
            </a:r>
            <a:r>
              <a:rPr lang="en-US" altLang="en-US" sz="2000" i="1"/>
              <a:t>Serious Stats: A Guide to Advanced Statistics for the Behavioral Sciences</a:t>
            </a:r>
            <a:r>
              <a:rPr lang="en-US" altLang="en-US" sz="2000"/>
              <a:t>. Palgrave Macmillan: New York.</a:t>
            </a:r>
          </a:p>
          <a:p>
            <a:pPr lvl="1" eaLnBrk="1" hangingPunct="1">
              <a:lnSpc>
                <a:spcPct val="80000"/>
              </a:lnSpc>
            </a:pPr>
            <a:r>
              <a:rPr lang="en-US" altLang="en-US" sz="1600" i="1"/>
              <a:t>book that reviews NHST and alternatives like Bayesian approaches</a:t>
            </a:r>
          </a:p>
          <a:p>
            <a:pPr lvl="1" eaLnBrk="1" hangingPunct="1">
              <a:lnSpc>
                <a:spcPct val="80000"/>
              </a:lnSpc>
            </a:pPr>
            <a:r>
              <a:rPr lang="en-US" altLang="en-US" sz="1600" i="1"/>
              <a:t>includes examples from SPSS and R</a:t>
            </a:r>
          </a:p>
        </p:txBody>
      </p:sp>
      <p:pic>
        <p:nvPicPr>
          <p:cNvPr id="68611" name="Picture 1">
            <a:extLst>
              <a:ext uri="{FF2B5EF4-FFF2-40B4-BE49-F238E27FC236}">
                <a16:creationId xmlns:a16="http://schemas.microsoft.com/office/drawing/2014/main" id="{34E7CECB-20E0-1043-84A1-C367B671DBA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08238" y="4435475"/>
            <a:ext cx="1441450" cy="216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2">
            <a:extLst>
              <a:ext uri="{FF2B5EF4-FFF2-40B4-BE49-F238E27FC236}">
                <a16:creationId xmlns:a16="http://schemas.microsoft.com/office/drawing/2014/main" id="{1E2F52ED-89DD-D84A-9353-AF11DB3666F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84725" y="4435475"/>
            <a:ext cx="14430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42B996E4-F291-5540-8490-912D3AD8F544}"/>
              </a:ext>
            </a:extLst>
          </p:cNvPr>
          <p:cNvSpPr>
            <a:spLocks noGrp="1"/>
          </p:cNvSpPr>
          <p:nvPr>
            <p:ph type="title"/>
          </p:nvPr>
        </p:nvSpPr>
        <p:spPr/>
        <p:txBody>
          <a:bodyPr/>
          <a:lstStyle/>
          <a:p>
            <a:pPr eaLnBrk="1" hangingPunct="1"/>
            <a:r>
              <a:rPr lang="en-US" altLang="en-US" dirty="0"/>
              <a:t>The Cult of </a:t>
            </a:r>
            <a:r>
              <a:rPr lang="en-US" altLang="en-US" i="1" dirty="0"/>
              <a:t>p</a:t>
            </a:r>
          </a:p>
        </p:txBody>
      </p:sp>
      <p:sp>
        <p:nvSpPr>
          <p:cNvPr id="3" name="Content Placeholder 2">
            <a:extLst>
              <a:ext uri="{FF2B5EF4-FFF2-40B4-BE49-F238E27FC236}">
                <a16:creationId xmlns:a16="http://schemas.microsoft.com/office/drawing/2014/main" id="{4C938107-C2C9-A644-B01D-F465B8952C55}"/>
              </a:ext>
            </a:extLst>
          </p:cNvPr>
          <p:cNvSpPr>
            <a:spLocks noGrp="1"/>
          </p:cNvSpPr>
          <p:nvPr>
            <p:ph idx="1"/>
          </p:nvPr>
        </p:nvSpPr>
        <p:spPr>
          <a:xfrm>
            <a:off x="381000" y="762000"/>
            <a:ext cx="8382000" cy="3613150"/>
          </a:xfrm>
        </p:spPr>
        <p:txBody>
          <a:bodyPr/>
          <a:lstStyle/>
          <a:p>
            <a:pPr eaLnBrk="1" hangingPunct="1"/>
            <a:r>
              <a:rPr lang="en-US" altLang="en-US" dirty="0"/>
              <a:t>calculate confidence that null hypothesis is not true</a:t>
            </a:r>
          </a:p>
          <a:p>
            <a:pPr lvl="1" eaLnBrk="1" hangingPunct="1"/>
            <a:r>
              <a:rPr lang="en-US" altLang="en-US" i="1" dirty="0"/>
              <a:t>p</a:t>
            </a:r>
            <a:r>
              <a:rPr lang="en-US" altLang="en-US" dirty="0"/>
              <a:t> &lt; .05		Hallelujah!</a:t>
            </a:r>
          </a:p>
          <a:p>
            <a:pPr lvl="1" eaLnBrk="1" hangingPunct="1"/>
            <a:r>
              <a:rPr lang="en-US" altLang="en-US" i="1" dirty="0"/>
              <a:t>p</a:t>
            </a:r>
            <a:r>
              <a:rPr lang="en-US" altLang="en-US" dirty="0"/>
              <a:t> &gt; .05		</a:t>
            </a:r>
            <a:r>
              <a:rPr lang="en-US" altLang="en-US" dirty="0" err="1"/>
              <a:t>Nooooooo</a:t>
            </a:r>
            <a:r>
              <a:rPr lang="en-US" altLang="en-US" dirty="0"/>
              <a:t>!!! Life is ruined</a:t>
            </a:r>
          </a:p>
          <a:p>
            <a:pPr lvl="1" eaLnBrk="1" hangingPunct="1"/>
            <a:endParaRPr lang="en-US" altLang="en-US" dirty="0"/>
          </a:p>
          <a:p>
            <a:pPr eaLnBrk="1" hangingPunct="1"/>
            <a:r>
              <a:rPr lang="en-US" altLang="en-US" sz="2400" dirty="0"/>
              <a:t>“Surely Mother Nature loves </a:t>
            </a:r>
            <a:r>
              <a:rPr lang="en-US" altLang="en-US" sz="2400" i="1" dirty="0"/>
              <a:t>p</a:t>
            </a:r>
            <a:r>
              <a:rPr lang="en-US" altLang="en-US" sz="2400" dirty="0"/>
              <a:t>=.06 almost as much as </a:t>
            </a:r>
            <a:r>
              <a:rPr lang="en-US" altLang="en-US" sz="2400" i="1" dirty="0"/>
              <a:t>p</a:t>
            </a:r>
            <a:r>
              <a:rPr lang="en-US" altLang="en-US" sz="2400" dirty="0"/>
              <a:t>=.04” – Robert Rosenthal (my grad stats prof)</a:t>
            </a:r>
          </a:p>
          <a:p>
            <a:pPr eaLnBrk="1" hangingPunct="1">
              <a:buFontTx/>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564CB89F-2AC7-CF42-9FF6-701F95AF37FA}"/>
              </a:ext>
            </a:extLst>
          </p:cNvPr>
          <p:cNvSpPr>
            <a:spLocks noGrp="1"/>
          </p:cNvSpPr>
          <p:nvPr>
            <p:ph type="title"/>
          </p:nvPr>
        </p:nvSpPr>
        <p:spPr/>
        <p:txBody>
          <a:bodyPr/>
          <a:lstStyle/>
          <a:p>
            <a:pPr eaLnBrk="1" hangingPunct="1"/>
            <a:r>
              <a:rPr lang="en-US" altLang="en-US"/>
              <a:t>Effect Sizes</a:t>
            </a:r>
          </a:p>
        </p:txBody>
      </p:sp>
      <p:pic>
        <p:nvPicPr>
          <p:cNvPr id="7170" name="Picture 4" descr="Screen Shot 2014-04-09 at 10.34.51 PM.png">
            <a:extLst>
              <a:ext uri="{FF2B5EF4-FFF2-40B4-BE49-F238E27FC236}">
                <a16:creationId xmlns:a16="http://schemas.microsoft.com/office/drawing/2014/main" id="{4F86F13E-6CAE-6949-97F2-7C199A30D61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1052513"/>
            <a:ext cx="8001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a:extLst>
              <a:ext uri="{FF2B5EF4-FFF2-40B4-BE49-F238E27FC236}">
                <a16:creationId xmlns:a16="http://schemas.microsoft.com/office/drawing/2014/main" id="{15E2B16B-B96D-224F-875A-0946A60CFA4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87675" y="2708275"/>
            <a:ext cx="35052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120A407-3CBC-5845-81C2-EB991B411B52}"/>
              </a:ext>
            </a:extLst>
          </p:cNvPr>
          <p:cNvSpPr>
            <a:spLocks noGrp="1"/>
          </p:cNvSpPr>
          <p:nvPr>
            <p:ph type="title"/>
          </p:nvPr>
        </p:nvSpPr>
        <p:spPr/>
        <p:txBody>
          <a:bodyPr/>
          <a:lstStyle/>
          <a:p>
            <a:pPr eaLnBrk="1" hangingPunct="1"/>
            <a:r>
              <a:rPr lang="en-US" altLang="en-US"/>
              <a:t>Statistical Significance ≠ Meaningfulness</a:t>
            </a:r>
          </a:p>
        </p:txBody>
      </p:sp>
      <p:sp>
        <p:nvSpPr>
          <p:cNvPr id="3" name="Content Placeholder 2">
            <a:extLst>
              <a:ext uri="{FF2B5EF4-FFF2-40B4-BE49-F238E27FC236}">
                <a16:creationId xmlns:a16="http://schemas.microsoft.com/office/drawing/2014/main" id="{CCD9D527-CBD5-774A-BA51-1354088B1267}"/>
              </a:ext>
            </a:extLst>
          </p:cNvPr>
          <p:cNvSpPr>
            <a:spLocks noGrp="1"/>
          </p:cNvSpPr>
          <p:nvPr>
            <p:ph idx="1"/>
          </p:nvPr>
        </p:nvSpPr>
        <p:spPr>
          <a:xfrm>
            <a:off x="381000" y="762000"/>
            <a:ext cx="8382000" cy="3846513"/>
          </a:xfrm>
        </p:spPr>
        <p:txBody>
          <a:bodyPr/>
          <a:lstStyle/>
          <a:p>
            <a:pPr marL="0" indent="0" eaLnBrk="1" hangingPunct="1">
              <a:buFontTx/>
              <a:buNone/>
              <a:defRPr/>
            </a:pPr>
            <a:r>
              <a:rPr lang="en-US" i="1" dirty="0"/>
              <a:t>p</a:t>
            </a:r>
            <a:r>
              <a:rPr lang="en-US" dirty="0"/>
              <a:t> value depends on:</a:t>
            </a:r>
          </a:p>
          <a:p>
            <a:pPr eaLnBrk="1" hangingPunct="1">
              <a:defRPr/>
            </a:pPr>
            <a:r>
              <a:rPr lang="en-US" dirty="0"/>
              <a:t>effect size</a:t>
            </a:r>
          </a:p>
          <a:p>
            <a:pPr eaLnBrk="1" hangingPunct="1">
              <a:defRPr/>
            </a:pPr>
            <a:r>
              <a:rPr lang="en-US" dirty="0"/>
              <a:t>number of subjects</a:t>
            </a:r>
          </a:p>
          <a:p>
            <a:pPr eaLnBrk="1" hangingPunct="1">
              <a:defRPr/>
            </a:pPr>
            <a:endParaRPr lang="en-US" dirty="0"/>
          </a:p>
          <a:p>
            <a:pPr lvl="1" eaLnBrk="1" hangingPunct="1">
              <a:defRPr/>
            </a:pPr>
            <a:r>
              <a:rPr lang="en-US" dirty="0"/>
              <a:t>big effect size, moderate n	</a:t>
            </a:r>
            <a:r>
              <a:rPr lang="en-US" dirty="0">
                <a:sym typeface="Wingdings"/>
              </a:rPr>
              <a:t> 	</a:t>
            </a:r>
            <a:r>
              <a:rPr lang="en-US" i="1" dirty="0">
                <a:sym typeface="Wingdings"/>
              </a:rPr>
              <a:t>p</a:t>
            </a:r>
            <a:r>
              <a:rPr lang="en-US" dirty="0">
                <a:sym typeface="Wingdings"/>
              </a:rPr>
              <a:t> is sig</a:t>
            </a:r>
          </a:p>
          <a:p>
            <a:pPr lvl="1" eaLnBrk="1" hangingPunct="1">
              <a:defRPr/>
            </a:pPr>
            <a:r>
              <a:rPr lang="en-US" dirty="0">
                <a:sym typeface="Wingdings"/>
              </a:rPr>
              <a:t>big effect size, tiny n		 	</a:t>
            </a:r>
            <a:r>
              <a:rPr lang="en-US" i="1" dirty="0">
                <a:sym typeface="Wingdings"/>
              </a:rPr>
              <a:t>p</a:t>
            </a:r>
            <a:r>
              <a:rPr lang="en-US" dirty="0">
                <a:sym typeface="Wingdings"/>
              </a:rPr>
              <a:t> is not sig</a:t>
            </a:r>
          </a:p>
          <a:p>
            <a:pPr lvl="1" eaLnBrk="1" hangingPunct="1">
              <a:defRPr/>
            </a:pPr>
            <a:endParaRPr lang="en-US" dirty="0">
              <a:sym typeface="Wingdings"/>
            </a:endParaRPr>
          </a:p>
          <a:p>
            <a:pPr lvl="1" eaLnBrk="1" hangingPunct="1">
              <a:defRPr/>
            </a:pPr>
            <a:r>
              <a:rPr lang="en-US" dirty="0">
                <a:sym typeface="Wingdings"/>
              </a:rPr>
              <a:t>small effect size, huge n		</a:t>
            </a:r>
            <a:r>
              <a:rPr lang="en-US" i="1" dirty="0">
                <a:sym typeface="Wingdings"/>
              </a:rPr>
              <a:t>p</a:t>
            </a:r>
            <a:r>
              <a:rPr lang="en-US" dirty="0">
                <a:sym typeface="Wingdings"/>
              </a:rPr>
              <a:t> is sig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096192DA-5D43-6A4F-9BE6-E55F61E81F59}"/>
              </a:ext>
            </a:extLst>
          </p:cNvPr>
          <p:cNvSpPr>
            <a:spLocks noGrp="1"/>
          </p:cNvSpPr>
          <p:nvPr>
            <p:ph type="title"/>
          </p:nvPr>
        </p:nvSpPr>
        <p:spPr/>
        <p:txBody>
          <a:bodyPr/>
          <a:lstStyle/>
          <a:p>
            <a:r>
              <a:rPr lang="en-US" altLang="en-US"/>
              <a:t>Dangers of comparing p values</a:t>
            </a:r>
          </a:p>
        </p:txBody>
      </p:sp>
      <p:pic>
        <p:nvPicPr>
          <p:cNvPr id="9218" name="Picture 3">
            <a:extLst>
              <a:ext uri="{FF2B5EF4-FFF2-40B4-BE49-F238E27FC236}">
                <a16:creationId xmlns:a16="http://schemas.microsoft.com/office/drawing/2014/main" id="{F03CF1C7-ABD2-6442-87AC-8E2EC5747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5288" y="1341438"/>
            <a:ext cx="3683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FA2BC46-6D52-914B-BC68-3DAC284990FB}"/>
              </a:ext>
            </a:extLst>
          </p:cNvPr>
          <p:cNvCxnSpPr/>
          <p:nvPr/>
        </p:nvCxnSpPr>
        <p:spPr bwMode="auto">
          <a:xfrm>
            <a:off x="5795963" y="1341438"/>
            <a:ext cx="0" cy="23034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6B48DEB5-41F0-C749-AA1E-1B84686521A4}"/>
              </a:ext>
            </a:extLst>
          </p:cNvPr>
          <p:cNvCxnSpPr/>
          <p:nvPr/>
        </p:nvCxnSpPr>
        <p:spPr bwMode="auto">
          <a:xfrm flipH="1">
            <a:off x="5795963" y="3644900"/>
            <a:ext cx="2655887" cy="79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C8E06C88-8856-EC4D-8807-D8184774AA61}"/>
              </a:ext>
            </a:extLst>
          </p:cNvPr>
          <p:cNvSpPr/>
          <p:nvPr/>
        </p:nvSpPr>
        <p:spPr bwMode="auto">
          <a:xfrm>
            <a:off x="6372225" y="2420938"/>
            <a:ext cx="431800" cy="1223962"/>
          </a:xfrm>
          <a:prstGeom prst="rect">
            <a:avLst/>
          </a:prstGeom>
          <a:solidFill>
            <a:srgbClr val="76D6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latin typeface="Arial" charset="0"/>
              <a:ea typeface="ＭＳ Ｐゴシック" charset="0"/>
            </a:endParaRPr>
          </a:p>
        </p:txBody>
      </p:sp>
      <p:sp>
        <p:nvSpPr>
          <p:cNvPr id="11" name="Rectangle 10">
            <a:extLst>
              <a:ext uri="{FF2B5EF4-FFF2-40B4-BE49-F238E27FC236}">
                <a16:creationId xmlns:a16="http://schemas.microsoft.com/office/drawing/2014/main" id="{936ABD36-4E62-5249-9E4C-7D28786C0DCA}"/>
              </a:ext>
            </a:extLst>
          </p:cNvPr>
          <p:cNvSpPr/>
          <p:nvPr/>
        </p:nvSpPr>
        <p:spPr bwMode="auto">
          <a:xfrm>
            <a:off x="7308850" y="2420938"/>
            <a:ext cx="431800" cy="1223962"/>
          </a:xfrm>
          <a:prstGeom prst="rect">
            <a:avLst/>
          </a:prstGeom>
          <a:solidFill>
            <a:srgbClr val="FF85FF"/>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0"/>
            </a:endParaRPr>
          </a:p>
        </p:txBody>
      </p:sp>
      <p:cxnSp>
        <p:nvCxnSpPr>
          <p:cNvPr id="13" name="Straight Connector 12">
            <a:extLst>
              <a:ext uri="{FF2B5EF4-FFF2-40B4-BE49-F238E27FC236}">
                <a16:creationId xmlns:a16="http://schemas.microsoft.com/office/drawing/2014/main" id="{4DFF3A33-631E-A144-BB1B-F655AAA51E04}"/>
              </a:ext>
            </a:extLst>
          </p:cNvPr>
          <p:cNvCxnSpPr/>
          <p:nvPr/>
        </p:nvCxnSpPr>
        <p:spPr bwMode="auto">
          <a:xfrm>
            <a:off x="6581775" y="2060575"/>
            <a:ext cx="0" cy="7207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D4EA2790-046F-494C-A4DA-ABAC09318756}"/>
              </a:ext>
            </a:extLst>
          </p:cNvPr>
          <p:cNvCxnSpPr/>
          <p:nvPr/>
        </p:nvCxnSpPr>
        <p:spPr bwMode="auto">
          <a:xfrm>
            <a:off x="7524750" y="1268413"/>
            <a:ext cx="0" cy="25209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225" name="TextBox 16">
            <a:extLst>
              <a:ext uri="{FF2B5EF4-FFF2-40B4-BE49-F238E27FC236}">
                <a16:creationId xmlns:a16="http://schemas.microsoft.com/office/drawing/2014/main" id="{F94B71E4-5E63-D549-A6D3-914C20703FC8}"/>
              </a:ext>
            </a:extLst>
          </p:cNvPr>
          <p:cNvSpPr txBox="1">
            <a:spLocks noChangeArrowheads="1"/>
          </p:cNvSpPr>
          <p:nvPr/>
        </p:nvSpPr>
        <p:spPr bwMode="auto">
          <a:xfrm>
            <a:off x="4787900" y="2205038"/>
            <a:ext cx="98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IQ</a:t>
            </a:r>
          </a:p>
          <a:p>
            <a:pPr algn="ctr"/>
            <a:r>
              <a:rPr lang="en-US" altLang="en-US" sz="1400" dirty="0"/>
              <a:t>+/- 95%CI</a:t>
            </a:r>
          </a:p>
        </p:txBody>
      </p:sp>
      <p:sp>
        <p:nvSpPr>
          <p:cNvPr id="9226" name="TextBox 17">
            <a:extLst>
              <a:ext uri="{FF2B5EF4-FFF2-40B4-BE49-F238E27FC236}">
                <a16:creationId xmlns:a16="http://schemas.microsoft.com/office/drawing/2014/main" id="{B0EC5CCC-3B82-F448-8D59-FCDB6DA22240}"/>
              </a:ext>
            </a:extLst>
          </p:cNvPr>
          <p:cNvSpPr txBox="1">
            <a:spLocks noChangeArrowheads="1"/>
          </p:cNvSpPr>
          <p:nvPr/>
        </p:nvSpPr>
        <p:spPr bwMode="auto">
          <a:xfrm>
            <a:off x="7158038" y="3860800"/>
            <a:ext cx="73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dirty="0"/>
              <a:t>p</a:t>
            </a:r>
            <a:r>
              <a:rPr lang="en-US" altLang="en-US" sz="1400" dirty="0"/>
              <a:t> = .10</a:t>
            </a:r>
          </a:p>
        </p:txBody>
      </p:sp>
      <p:sp>
        <p:nvSpPr>
          <p:cNvPr id="9227" name="TextBox 18">
            <a:extLst>
              <a:ext uri="{FF2B5EF4-FFF2-40B4-BE49-F238E27FC236}">
                <a16:creationId xmlns:a16="http://schemas.microsoft.com/office/drawing/2014/main" id="{BAC5C801-E3E9-6441-9231-039CB8E78AED}"/>
              </a:ext>
            </a:extLst>
          </p:cNvPr>
          <p:cNvSpPr txBox="1">
            <a:spLocks noChangeArrowheads="1"/>
          </p:cNvSpPr>
          <p:nvPr/>
        </p:nvSpPr>
        <p:spPr bwMode="auto">
          <a:xfrm>
            <a:off x="6227763" y="3860800"/>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i="1" dirty="0"/>
              <a:t>p</a:t>
            </a:r>
            <a:r>
              <a:rPr lang="en-US" altLang="en-US" sz="1400" dirty="0"/>
              <a:t> = .001</a:t>
            </a:r>
          </a:p>
        </p:txBody>
      </p:sp>
      <p:sp>
        <p:nvSpPr>
          <p:cNvPr id="20" name="TextBox 19">
            <a:extLst>
              <a:ext uri="{FF2B5EF4-FFF2-40B4-BE49-F238E27FC236}">
                <a16:creationId xmlns:a16="http://schemas.microsoft.com/office/drawing/2014/main" id="{E1CF4C5D-2BE7-3343-BD88-5DF32D4E1441}"/>
              </a:ext>
            </a:extLst>
          </p:cNvPr>
          <p:cNvSpPr txBox="1"/>
          <p:nvPr/>
        </p:nvSpPr>
        <p:spPr>
          <a:xfrm>
            <a:off x="5292725" y="4437063"/>
            <a:ext cx="3671888" cy="954087"/>
          </a:xfrm>
          <a:prstGeom prst="rect">
            <a:avLst/>
          </a:prstGeom>
          <a:noFill/>
        </p:spPr>
        <p:txBody>
          <a:bodyPr wrap="none">
            <a:spAutoFit/>
          </a:bodyPr>
          <a:lstStyle/>
          <a:p>
            <a:pPr>
              <a:defRPr/>
            </a:pPr>
            <a:r>
              <a:rPr lang="en-US" sz="1400" dirty="0">
                <a:latin typeface="Arial" charset="0"/>
                <a:ea typeface="ＭＳ Ｐゴシック" charset="0"/>
              </a:rPr>
              <a:t>Faulty Logic</a:t>
            </a:r>
          </a:p>
          <a:p>
            <a:pPr marL="285750" indent="-285750">
              <a:buFont typeface="Arial"/>
              <a:buChar char="•"/>
              <a:defRPr/>
            </a:pPr>
            <a:r>
              <a:rPr lang="en-US" sz="1400" dirty="0">
                <a:latin typeface="Arial" charset="0"/>
                <a:ea typeface="ＭＳ Ｐゴシック" charset="0"/>
              </a:rPr>
              <a:t>Blue effect is sig</a:t>
            </a:r>
          </a:p>
          <a:p>
            <a:pPr marL="285750" indent="-285750">
              <a:buFont typeface="Arial"/>
              <a:buChar char="•"/>
              <a:defRPr/>
            </a:pPr>
            <a:r>
              <a:rPr lang="en-US" sz="1400" dirty="0">
                <a:latin typeface="Arial" charset="0"/>
                <a:ea typeface="ＭＳ Ｐゴシック" charset="0"/>
              </a:rPr>
              <a:t>Green effect is not sig</a:t>
            </a:r>
          </a:p>
          <a:p>
            <a:pPr marL="285750" indent="-285750">
              <a:buFont typeface="Arial"/>
              <a:buChar char="•"/>
              <a:defRPr/>
            </a:pPr>
            <a:r>
              <a:rPr lang="en-US" sz="1400" dirty="0">
                <a:latin typeface="Arial" charset="0"/>
                <a:ea typeface="ＭＳ Ｐゴシック" charset="0"/>
                <a:sym typeface="Wingdings"/>
              </a:rPr>
              <a:t> Blue effect is bigger than green effect</a:t>
            </a:r>
            <a:endParaRPr lang="en-US" sz="1400" dirty="0">
              <a:latin typeface="Arial" charset="0"/>
              <a:ea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20303DB5-63CF-0142-AC14-8E098E574EBC}"/>
              </a:ext>
            </a:extLst>
          </p:cNvPr>
          <p:cNvSpPr>
            <a:spLocks noGrp="1"/>
          </p:cNvSpPr>
          <p:nvPr>
            <p:ph type="title"/>
          </p:nvPr>
        </p:nvSpPr>
        <p:spPr>
          <a:xfrm>
            <a:off x="250825" y="115888"/>
            <a:ext cx="8686800" cy="1077912"/>
          </a:xfrm>
        </p:spPr>
        <p:txBody>
          <a:bodyPr/>
          <a:lstStyle/>
          <a:p>
            <a:pPr eaLnBrk="1" hangingPunct="1"/>
            <a:r>
              <a:rPr lang="en-US" altLang="en-US"/>
              <a:t>The Holy Grail of p&lt;.05 </a:t>
            </a:r>
            <a:br>
              <a:rPr lang="en-US" altLang="en-US"/>
            </a:br>
            <a:r>
              <a:rPr lang="en-US" altLang="en-US"/>
              <a:t>Turns Researchers into Torturers</a:t>
            </a:r>
          </a:p>
        </p:txBody>
      </p:sp>
      <p:pic>
        <p:nvPicPr>
          <p:cNvPr id="10242" name="Picture 3">
            <a:extLst>
              <a:ext uri="{FF2B5EF4-FFF2-40B4-BE49-F238E27FC236}">
                <a16:creationId xmlns:a16="http://schemas.microsoft.com/office/drawing/2014/main" id="{E1A7EA9C-93F9-0F45-B820-402FC30FD75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84438" y="1412875"/>
            <a:ext cx="4406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descr="Screen Shot 2014-04-09 at 10.08.39 PM.png">
            <a:extLst>
              <a:ext uri="{FF2B5EF4-FFF2-40B4-BE49-F238E27FC236}">
                <a16:creationId xmlns:a16="http://schemas.microsoft.com/office/drawing/2014/main" id="{6E9DF928-3FA8-A842-9ED9-DA172287542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950" y="600075"/>
            <a:ext cx="8661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4" descr="Screen Shot 2014-04-09 at 10.10.40 PM.png">
            <a:extLst>
              <a:ext uri="{FF2B5EF4-FFF2-40B4-BE49-F238E27FC236}">
                <a16:creationId xmlns:a16="http://schemas.microsoft.com/office/drawing/2014/main" id="{7D24587B-4C3A-DB47-B8A8-7AF44D6CD9C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76375" y="2997200"/>
            <a:ext cx="6313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5">
            <a:extLst>
              <a:ext uri="{FF2B5EF4-FFF2-40B4-BE49-F238E27FC236}">
                <a16:creationId xmlns:a16="http://schemas.microsoft.com/office/drawing/2014/main" id="{A232AC61-25B3-AB4B-B70C-79E40EB3241C}"/>
              </a:ext>
            </a:extLst>
          </p:cNvPr>
          <p:cNvSpPr>
            <a:spLocks noChangeArrowheads="1"/>
          </p:cNvSpPr>
          <p:nvPr/>
        </p:nvSpPr>
        <p:spPr bwMode="auto">
          <a:xfrm>
            <a:off x="4318000" y="4686300"/>
            <a:ext cx="287338" cy="2889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2288</Words>
  <Application>Microsoft Macintosh PowerPoint</Application>
  <PresentationFormat>On-screen Show (4:3)</PresentationFormat>
  <Paragraphs>335</Paragraphs>
  <Slides>38</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Blank Presentation</vt:lpstr>
      <vt:lpstr>p Values and Error Bars What they tell you and what they don’t  Jody Culham February 2021</vt:lpstr>
      <vt:lpstr>Hypothetical Experiment</vt:lpstr>
      <vt:lpstr>Null Hypothesis Significance Testing (NHST)</vt:lpstr>
      <vt:lpstr>The Cult of p</vt:lpstr>
      <vt:lpstr>Effect Sizes</vt:lpstr>
      <vt:lpstr>Statistical Significance ≠ Meaningfulness</vt:lpstr>
      <vt:lpstr>Dangers of comparing p values</vt:lpstr>
      <vt:lpstr>The Holy Grail of p&lt;.05  Turns Researchers into Torturers</vt:lpstr>
      <vt:lpstr>PowerPoint Presentation</vt:lpstr>
      <vt:lpstr>p values are VOLATILE!</vt:lpstr>
      <vt:lpstr>How can we do better?</vt:lpstr>
      <vt:lpstr>Why Graphs and Error Bars?</vt:lpstr>
      <vt:lpstr>Popularity of Error Bars</vt:lpstr>
      <vt:lpstr>What Do Scientists Think Error Bars Tell Them?</vt:lpstr>
      <vt:lpstr>What Do Scientists Think Error Bars Tell Them?</vt:lpstr>
      <vt:lpstr>What Scientists Think SE Bars Tell Them</vt:lpstr>
      <vt:lpstr>What Scientists Think 95%CI Bars Tell Them</vt:lpstr>
      <vt:lpstr>What Do Error Bars Tell You?</vt:lpstr>
      <vt:lpstr>Computation of Standard Deviation</vt:lpstr>
      <vt:lpstr>What Does Standard Deviation Tell You?</vt:lpstr>
      <vt:lpstr>Computation of Standard Error</vt:lpstr>
      <vt:lpstr>What Does Standard Error Tell You?</vt:lpstr>
      <vt:lpstr>Computation of 95% Confidence Intervals</vt:lpstr>
      <vt:lpstr>What Do 95% Confidence Intervals Tell You?</vt:lpstr>
      <vt:lpstr>SE  95% CI</vt:lpstr>
      <vt:lpstr>Group Differences: 95%CI Rule of Eye</vt:lpstr>
      <vt:lpstr>Group Differences: SE Rule of Eye</vt:lpstr>
      <vt:lpstr>Hypothetical Experiment</vt:lpstr>
      <vt:lpstr>What About Within-Subjects Designs?</vt:lpstr>
      <vt:lpstr>What About Within-Subjects Designs?</vt:lpstr>
      <vt:lpstr>How Many Scientists Understand This?</vt:lpstr>
      <vt:lpstr>So What Should You Do?: Between-Ss Designs</vt:lpstr>
      <vt:lpstr>So What Should You Do?: Within-Ss Designs</vt:lpstr>
      <vt:lpstr>So What Should You Do?: Within Designs</vt:lpstr>
      <vt:lpstr>Options for Multifactorial Within Designs</vt:lpstr>
      <vt:lpstr>Options for Multifactorial Within Designs</vt:lpstr>
      <vt:lpstr>Bibliography</vt:lpstr>
      <vt:lpstr>Bibliography</vt:lpstr>
    </vt:vector>
  </TitlesOfParts>
  <Company>The 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Bars What they tell you and what they don’t</dc:title>
  <dc:creator>Jody Culham</dc:creator>
  <cp:lastModifiedBy>Jody Culham</cp:lastModifiedBy>
  <cp:revision>38</cp:revision>
  <dcterms:created xsi:type="dcterms:W3CDTF">2006-05-28T22:27:00Z</dcterms:created>
  <dcterms:modified xsi:type="dcterms:W3CDTF">2022-09-01T02:49:03Z</dcterms:modified>
</cp:coreProperties>
</file>